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media/image31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8"/>
  </p:notesMasterIdLst>
  <p:handoutMasterIdLst>
    <p:handoutMasterId r:id="rId29"/>
  </p:handoutMasterIdLst>
  <p:sldIdLst>
    <p:sldId id="256" r:id="rId5"/>
    <p:sldId id="276" r:id="rId6"/>
    <p:sldId id="299" r:id="rId7"/>
    <p:sldId id="294" r:id="rId8"/>
    <p:sldId id="295" r:id="rId9"/>
    <p:sldId id="296" r:id="rId10"/>
    <p:sldId id="261" r:id="rId11"/>
    <p:sldId id="262" r:id="rId12"/>
    <p:sldId id="284" r:id="rId13"/>
    <p:sldId id="288" r:id="rId14"/>
    <p:sldId id="292" r:id="rId15"/>
    <p:sldId id="293" r:id="rId16"/>
    <p:sldId id="289" r:id="rId17"/>
    <p:sldId id="290" r:id="rId18"/>
    <p:sldId id="291" r:id="rId19"/>
    <p:sldId id="297" r:id="rId20"/>
    <p:sldId id="298" r:id="rId21"/>
    <p:sldId id="268" r:id="rId22"/>
    <p:sldId id="281" r:id="rId23"/>
    <p:sldId id="285" r:id="rId24"/>
    <p:sldId id="282" r:id="rId25"/>
    <p:sldId id="269" r:id="rId26"/>
    <p:sldId id="266" r:id="rId27"/>
  </p:sldIdLst>
  <p:sldSz cx="11522075" cy="6480175"/>
  <p:notesSz cx="6797675" cy="9928225"/>
  <p:defaultTextStyle>
    <a:defPPr>
      <a:defRPr lang="ru-RU"/>
    </a:defPPr>
    <a:lvl1pPr marL="0" algn="l" defTabSz="102247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1236" algn="l" defTabSz="102247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22473" algn="l" defTabSz="102247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33709" algn="l" defTabSz="102247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44946" algn="l" defTabSz="102247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56182" algn="l" defTabSz="102247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67418" algn="l" defTabSz="102247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78655" algn="l" defTabSz="102247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89892" algn="l" defTabSz="102247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041">
          <p15:clr>
            <a:srgbClr val="A4A3A4"/>
          </p15:clr>
        </p15:guide>
        <p15:guide id="2" pos="6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4555"/>
    <a:srgbClr val="4970B5"/>
    <a:srgbClr val="3D6595"/>
    <a:srgbClr val="335D6A"/>
    <a:srgbClr val="2A52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0" autoAdjust="0"/>
  </p:normalViewPr>
  <p:slideViewPr>
    <p:cSldViewPr>
      <p:cViewPr>
        <p:scale>
          <a:sx n="90" d="100"/>
          <a:sy n="90" d="100"/>
        </p:scale>
        <p:origin x="-485" y="-19"/>
      </p:cViewPr>
      <p:guideLst>
        <p:guide orient="horz" pos="2041"/>
        <p:guide pos="68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9"/>
    </mc:Choice>
    <mc:Fallback>
      <c:style val="19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485367366588899"/>
          <c:y val="0"/>
          <c:w val="0.70299133429618932"/>
          <c:h val="0.7667664362272564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4970B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6C7-4007-B863-74650FB1D9F6}"/>
              </c:ext>
            </c:extLst>
          </c:dPt>
          <c:dPt>
            <c:idx val="1"/>
            <c:bubble3D val="0"/>
            <c:explosion val="31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6C7-4007-B863-74650FB1D9F6}"/>
              </c:ext>
            </c:extLst>
          </c:dPt>
          <c:dPt>
            <c:idx val="2"/>
            <c:bubble3D val="0"/>
            <c:explosion val="31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6C7-4007-B863-74650FB1D9F6}"/>
              </c:ext>
            </c:extLst>
          </c:dPt>
          <c:dLbls>
            <c:dLbl>
              <c:idx val="0"/>
              <c:layout>
                <c:manualLayout>
                  <c:x val="0.720209821859502"/>
                  <c:y val="6.1802714352189529E-2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2000" b="1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rPr>
                      <a:t>9</a:t>
                    </a:r>
                    <a:r>
                      <a:rPr lang="ru-RU" sz="2000" b="1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rPr>
                      <a:t>4</a:t>
                    </a:r>
                    <a:r>
                      <a:rPr lang="en-US" sz="2000" b="1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rPr>
                      <a:t>,</a:t>
                    </a:r>
                    <a:r>
                      <a:rPr lang="ru-RU" sz="2000" b="1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rPr>
                      <a:t>1</a:t>
                    </a:r>
                    <a:r>
                      <a:rPr lang="en-US" sz="2000" b="1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rPr>
                      <a:t>%</a:t>
                    </a:r>
                    <a:endParaRPr lang="en-US" sz="3200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2213932248268711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2000" b="1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rPr>
                      <a:t>0,01%</a:t>
                    </a:r>
                    <a:endParaRPr lang="en-US" dirty="0" smtClean="0">
                      <a:solidFill>
                        <a:schemeClr val="tx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2.8913005320220639E-3"/>
                  <c:y val="-1.855839547239849E-2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2000" b="1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rPr>
                      <a:t>0,8%</a:t>
                    </a:r>
                    <a:endParaRPr lang="en-US" b="1" dirty="0">
                      <a:solidFill>
                        <a:srgbClr val="C00000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7.8492163846913876E-2"/>
                  <c:y val="1.7191280474251929E-2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2000" b="1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rPr>
                      <a:t>2,99%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C0000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добыча угля</c:v>
                </c:pt>
                <c:pt idx="1">
                  <c:v>обрабатывающее производство</c:v>
                </c:pt>
                <c:pt idx="2">
                  <c:v> сельское хозяйство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179933.7</c:v>
                </c:pt>
                <c:pt idx="1">
                  <c:v>1500</c:v>
                </c:pt>
                <c:pt idx="2">
                  <c:v>5610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6C7-4007-B863-74650FB1D9F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51"/>
      </c:pieChart>
    </c:plotArea>
    <c:legend>
      <c:legendPos val="r"/>
      <c:legendEntry>
        <c:idx val="0"/>
        <c:txPr>
          <a:bodyPr/>
          <a:lstStyle/>
          <a:p>
            <a:pPr>
              <a:defRPr sz="1400">
                <a:solidFill>
                  <a:srgbClr val="3B4555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>
                <a:solidFill>
                  <a:srgbClr val="3B4555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>
                <a:solidFill>
                  <a:srgbClr val="3B4555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83642336223419189"/>
          <c:w val="0.76978159834092508"/>
          <c:h val="0.1614383579626813"/>
        </c:manualLayout>
      </c:layout>
      <c:overlay val="0"/>
      <c:txPr>
        <a:bodyPr/>
        <a:lstStyle/>
        <a:p>
          <a:pPr>
            <a:defRPr>
              <a:solidFill>
                <a:srgbClr val="3B4555"/>
              </a:solidFill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6492"/>
          </a:xfrm>
          <a:prstGeom prst="rect">
            <a:avLst/>
          </a:prstGeom>
        </p:spPr>
        <p:txBody>
          <a:bodyPr vert="horz" lIns="91435" tIns="45717" rIns="91435" bIns="4571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492"/>
          </a:xfrm>
          <a:prstGeom prst="rect">
            <a:avLst/>
          </a:prstGeom>
        </p:spPr>
        <p:txBody>
          <a:bodyPr vert="horz" lIns="91435" tIns="45717" rIns="91435" bIns="45717" rtlCol="0"/>
          <a:lstStyle>
            <a:lvl1pPr algn="r">
              <a:defRPr sz="1200"/>
            </a:lvl1pPr>
          </a:lstStyle>
          <a:p>
            <a:fld id="{D2FC8D2B-718A-4C1F-9DD7-ADAA04008A18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30138"/>
            <a:ext cx="2946400" cy="496491"/>
          </a:xfrm>
          <a:prstGeom prst="rect">
            <a:avLst/>
          </a:prstGeom>
        </p:spPr>
        <p:txBody>
          <a:bodyPr vert="horz" lIns="91435" tIns="45717" rIns="91435" bIns="4571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30138"/>
            <a:ext cx="2946400" cy="496491"/>
          </a:xfrm>
          <a:prstGeom prst="rect">
            <a:avLst/>
          </a:prstGeom>
        </p:spPr>
        <p:txBody>
          <a:bodyPr vert="horz" lIns="91435" tIns="45717" rIns="91435" bIns="45717" rtlCol="0" anchor="b"/>
          <a:lstStyle>
            <a:lvl1pPr algn="r">
              <a:defRPr sz="1200"/>
            </a:lvl1pPr>
          </a:lstStyle>
          <a:p>
            <a:fld id="{ED8315BE-EC97-4255-915C-9C265EBCDE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620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6492"/>
          </a:xfrm>
          <a:prstGeom prst="rect">
            <a:avLst/>
          </a:prstGeom>
        </p:spPr>
        <p:txBody>
          <a:bodyPr vert="horz" lIns="91435" tIns="45717" rIns="91435" bIns="4571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492"/>
          </a:xfrm>
          <a:prstGeom prst="rect">
            <a:avLst/>
          </a:prstGeom>
        </p:spPr>
        <p:txBody>
          <a:bodyPr vert="horz" lIns="91435" tIns="45717" rIns="91435" bIns="45717" rtlCol="0"/>
          <a:lstStyle>
            <a:lvl1pPr algn="r">
              <a:defRPr sz="1200"/>
            </a:lvl1pPr>
          </a:lstStyle>
          <a:p>
            <a:fld id="{73668206-085F-43A7-84C9-A3CE2C79F42D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7" rIns="91435" bIns="457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5867"/>
            <a:ext cx="5438775" cy="4468420"/>
          </a:xfrm>
          <a:prstGeom prst="rect">
            <a:avLst/>
          </a:prstGeom>
        </p:spPr>
        <p:txBody>
          <a:bodyPr vert="horz" lIns="91435" tIns="45717" rIns="91435" bIns="457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138"/>
            <a:ext cx="2946400" cy="496491"/>
          </a:xfrm>
          <a:prstGeom prst="rect">
            <a:avLst/>
          </a:prstGeom>
        </p:spPr>
        <p:txBody>
          <a:bodyPr vert="horz" lIns="91435" tIns="45717" rIns="91435" bIns="4571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30138"/>
            <a:ext cx="2946400" cy="496491"/>
          </a:xfrm>
          <a:prstGeom prst="rect">
            <a:avLst/>
          </a:prstGeom>
        </p:spPr>
        <p:txBody>
          <a:bodyPr vert="horz" lIns="91435" tIns="45717" rIns="91435" bIns="45717" rtlCol="0" anchor="b"/>
          <a:lstStyle>
            <a:lvl1pPr algn="r">
              <a:defRPr sz="1200"/>
            </a:lvl1pPr>
          </a:lstStyle>
          <a:p>
            <a:fld id="{2FAE5EF5-2DA6-4D04-A370-6FD96380F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157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3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91" algn="l" defTabSz="9143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91" algn="l" defTabSz="9143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84" algn="l" defTabSz="9143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81" algn="l" defTabSz="9143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75" algn="l" defTabSz="9143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72" algn="l" defTabSz="9143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67" algn="l" defTabSz="9143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E5EF5-2DA6-4D04-A370-6FD96380F7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86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E5EF5-2DA6-4D04-A370-6FD96380F7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654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28320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1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2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33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44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56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6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786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89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14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03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0164" y="4164122"/>
            <a:ext cx="9793764" cy="128703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0164" y="2746576"/>
            <a:ext cx="9793764" cy="1417537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1123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224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33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449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561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6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7865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898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991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4122" y="1587043"/>
            <a:ext cx="5967074" cy="4491122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33241" y="1587043"/>
            <a:ext cx="5967075" cy="4491122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136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104" y="259509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6113" y="1450540"/>
            <a:ext cx="5090917" cy="604516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1236" indent="0">
              <a:buNone/>
              <a:defRPr sz="2200" b="1"/>
            </a:lvl2pPr>
            <a:lvl3pPr marL="1022473" indent="0">
              <a:buNone/>
              <a:defRPr sz="2000" b="1"/>
            </a:lvl3pPr>
            <a:lvl4pPr marL="1533709" indent="0">
              <a:buNone/>
              <a:defRPr sz="1800" b="1"/>
            </a:lvl4pPr>
            <a:lvl5pPr marL="2044946" indent="0">
              <a:buNone/>
              <a:defRPr sz="1800" b="1"/>
            </a:lvl5pPr>
            <a:lvl6pPr marL="2556182" indent="0">
              <a:buNone/>
              <a:defRPr sz="1800" b="1"/>
            </a:lvl6pPr>
            <a:lvl7pPr marL="3067418" indent="0">
              <a:buNone/>
              <a:defRPr sz="1800" b="1"/>
            </a:lvl7pPr>
            <a:lvl8pPr marL="3578655" indent="0">
              <a:buNone/>
              <a:defRPr sz="1800" b="1"/>
            </a:lvl8pPr>
            <a:lvl9pPr marL="4089892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6113" y="2055058"/>
            <a:ext cx="5090917" cy="3733601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853064" y="1450540"/>
            <a:ext cx="5092917" cy="604516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1236" indent="0">
              <a:buNone/>
              <a:defRPr sz="2200" b="1"/>
            </a:lvl2pPr>
            <a:lvl3pPr marL="1022473" indent="0">
              <a:buNone/>
              <a:defRPr sz="2000" b="1"/>
            </a:lvl3pPr>
            <a:lvl4pPr marL="1533709" indent="0">
              <a:buNone/>
              <a:defRPr sz="1800" b="1"/>
            </a:lvl4pPr>
            <a:lvl5pPr marL="2044946" indent="0">
              <a:buNone/>
              <a:defRPr sz="1800" b="1"/>
            </a:lvl5pPr>
            <a:lvl6pPr marL="2556182" indent="0">
              <a:buNone/>
              <a:defRPr sz="1800" b="1"/>
            </a:lvl6pPr>
            <a:lvl7pPr marL="3067418" indent="0">
              <a:buNone/>
              <a:defRPr sz="1800" b="1"/>
            </a:lvl7pPr>
            <a:lvl8pPr marL="3578655" indent="0">
              <a:buNone/>
              <a:defRPr sz="1800" b="1"/>
            </a:lvl8pPr>
            <a:lvl9pPr marL="4089892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853064" y="2055058"/>
            <a:ext cx="5092917" cy="3733601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931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887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807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111" y="258007"/>
            <a:ext cx="3790683" cy="109803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4813" y="258008"/>
            <a:ext cx="6441160" cy="5530650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76111" y="1356038"/>
            <a:ext cx="3790683" cy="4432620"/>
          </a:xfrm>
        </p:spPr>
        <p:txBody>
          <a:bodyPr/>
          <a:lstStyle>
            <a:lvl1pPr marL="0" indent="0">
              <a:buNone/>
              <a:defRPr sz="1600"/>
            </a:lvl1pPr>
            <a:lvl2pPr marL="511236" indent="0">
              <a:buNone/>
              <a:defRPr sz="1300"/>
            </a:lvl2pPr>
            <a:lvl3pPr marL="1022473" indent="0">
              <a:buNone/>
              <a:defRPr sz="1100"/>
            </a:lvl3pPr>
            <a:lvl4pPr marL="1533709" indent="0">
              <a:buNone/>
              <a:defRPr sz="1000"/>
            </a:lvl4pPr>
            <a:lvl5pPr marL="2044946" indent="0">
              <a:buNone/>
              <a:defRPr sz="1000"/>
            </a:lvl5pPr>
            <a:lvl6pPr marL="2556182" indent="0">
              <a:buNone/>
              <a:defRPr sz="1000"/>
            </a:lvl6pPr>
            <a:lvl7pPr marL="3067418" indent="0">
              <a:buNone/>
              <a:defRPr sz="1000"/>
            </a:lvl7pPr>
            <a:lvl8pPr marL="3578655" indent="0">
              <a:buNone/>
              <a:defRPr sz="1000"/>
            </a:lvl8pPr>
            <a:lvl9pPr marL="408989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074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8407" y="4536123"/>
            <a:ext cx="6913245" cy="53551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58407" y="579018"/>
            <a:ext cx="6913245" cy="3888105"/>
          </a:xfrm>
        </p:spPr>
        <p:txBody>
          <a:bodyPr/>
          <a:lstStyle>
            <a:lvl1pPr marL="0" indent="0">
              <a:buNone/>
              <a:defRPr sz="3600"/>
            </a:lvl1pPr>
            <a:lvl2pPr marL="511236" indent="0">
              <a:buNone/>
              <a:defRPr sz="3100"/>
            </a:lvl2pPr>
            <a:lvl3pPr marL="1022473" indent="0">
              <a:buNone/>
              <a:defRPr sz="2700"/>
            </a:lvl3pPr>
            <a:lvl4pPr marL="1533709" indent="0">
              <a:buNone/>
              <a:defRPr sz="2200"/>
            </a:lvl4pPr>
            <a:lvl5pPr marL="2044946" indent="0">
              <a:buNone/>
              <a:defRPr sz="2200"/>
            </a:lvl5pPr>
            <a:lvl6pPr marL="2556182" indent="0">
              <a:buNone/>
              <a:defRPr sz="2200"/>
            </a:lvl6pPr>
            <a:lvl7pPr marL="3067418" indent="0">
              <a:buNone/>
              <a:defRPr sz="2200"/>
            </a:lvl7pPr>
            <a:lvl8pPr marL="3578655" indent="0">
              <a:buNone/>
              <a:defRPr sz="2200"/>
            </a:lvl8pPr>
            <a:lvl9pPr marL="4089892" indent="0">
              <a:buNone/>
              <a:defRPr sz="22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58407" y="5071638"/>
            <a:ext cx="6913245" cy="760520"/>
          </a:xfrm>
        </p:spPr>
        <p:txBody>
          <a:bodyPr/>
          <a:lstStyle>
            <a:lvl1pPr marL="0" indent="0">
              <a:buNone/>
              <a:defRPr sz="1600"/>
            </a:lvl1pPr>
            <a:lvl2pPr marL="511236" indent="0">
              <a:buNone/>
              <a:defRPr sz="1300"/>
            </a:lvl2pPr>
            <a:lvl3pPr marL="1022473" indent="0">
              <a:buNone/>
              <a:defRPr sz="1100"/>
            </a:lvl3pPr>
            <a:lvl4pPr marL="1533709" indent="0">
              <a:buNone/>
              <a:defRPr sz="1000"/>
            </a:lvl4pPr>
            <a:lvl5pPr marL="2044946" indent="0">
              <a:buNone/>
              <a:defRPr sz="1000"/>
            </a:lvl5pPr>
            <a:lvl6pPr marL="2556182" indent="0">
              <a:buNone/>
              <a:defRPr sz="1000"/>
            </a:lvl6pPr>
            <a:lvl7pPr marL="3067418" indent="0">
              <a:buNone/>
              <a:defRPr sz="1000"/>
            </a:lvl7pPr>
            <a:lvl8pPr marL="3578655" indent="0">
              <a:buNone/>
              <a:defRPr sz="1000"/>
            </a:lvl8pPr>
            <a:lvl9pPr marL="408989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619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778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769768" y="273017"/>
            <a:ext cx="3030547" cy="580515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4131" y="273017"/>
            <a:ext cx="8903603" cy="580515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930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28330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1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2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33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44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56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67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78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89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2219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87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0164" y="4164136"/>
            <a:ext cx="9793764" cy="128703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0164" y="2746576"/>
            <a:ext cx="9793764" cy="1417537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1123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2247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337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449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5617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674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786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8987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1193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4122" y="1587043"/>
            <a:ext cx="5967074" cy="4491122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33252" y="1587043"/>
            <a:ext cx="5967075" cy="4491122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209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111" y="259509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6119" y="1450540"/>
            <a:ext cx="5090917" cy="604516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1236" indent="0">
              <a:buNone/>
              <a:defRPr sz="2200" b="1"/>
            </a:lvl2pPr>
            <a:lvl3pPr marL="1022470" indent="0">
              <a:buNone/>
              <a:defRPr sz="2000" b="1"/>
            </a:lvl3pPr>
            <a:lvl4pPr marL="1533706" indent="0">
              <a:buNone/>
              <a:defRPr sz="1800" b="1"/>
            </a:lvl4pPr>
            <a:lvl5pPr marL="2044940" indent="0">
              <a:buNone/>
              <a:defRPr sz="1800" b="1"/>
            </a:lvl5pPr>
            <a:lvl6pPr marL="2556176" indent="0">
              <a:buNone/>
              <a:defRPr sz="1800" b="1"/>
            </a:lvl6pPr>
            <a:lvl7pPr marL="3067409" indent="0">
              <a:buNone/>
              <a:defRPr sz="1800" b="1"/>
            </a:lvl7pPr>
            <a:lvl8pPr marL="3578645" indent="0">
              <a:buNone/>
              <a:defRPr sz="1800" b="1"/>
            </a:lvl8pPr>
            <a:lvl9pPr marL="4089879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6119" y="2055058"/>
            <a:ext cx="5090917" cy="3733601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853074" y="1450540"/>
            <a:ext cx="5092917" cy="604516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1236" indent="0">
              <a:buNone/>
              <a:defRPr sz="2200" b="1"/>
            </a:lvl2pPr>
            <a:lvl3pPr marL="1022470" indent="0">
              <a:buNone/>
              <a:defRPr sz="2000" b="1"/>
            </a:lvl3pPr>
            <a:lvl4pPr marL="1533706" indent="0">
              <a:buNone/>
              <a:defRPr sz="1800" b="1"/>
            </a:lvl4pPr>
            <a:lvl5pPr marL="2044940" indent="0">
              <a:buNone/>
              <a:defRPr sz="1800" b="1"/>
            </a:lvl5pPr>
            <a:lvl6pPr marL="2556176" indent="0">
              <a:buNone/>
              <a:defRPr sz="1800" b="1"/>
            </a:lvl6pPr>
            <a:lvl7pPr marL="3067409" indent="0">
              <a:buNone/>
              <a:defRPr sz="1800" b="1"/>
            </a:lvl7pPr>
            <a:lvl8pPr marL="3578645" indent="0">
              <a:buNone/>
              <a:defRPr sz="1800" b="1"/>
            </a:lvl8pPr>
            <a:lvl9pPr marL="4089879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853074" y="2055058"/>
            <a:ext cx="5092917" cy="3733601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178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5055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9557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111" y="258007"/>
            <a:ext cx="3790683" cy="109803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4815" y="258022"/>
            <a:ext cx="6441160" cy="5530650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76111" y="1356040"/>
            <a:ext cx="3790683" cy="4432620"/>
          </a:xfrm>
        </p:spPr>
        <p:txBody>
          <a:bodyPr/>
          <a:lstStyle>
            <a:lvl1pPr marL="0" indent="0">
              <a:buNone/>
              <a:defRPr sz="1600"/>
            </a:lvl1pPr>
            <a:lvl2pPr marL="511236" indent="0">
              <a:buNone/>
              <a:defRPr sz="1300"/>
            </a:lvl2pPr>
            <a:lvl3pPr marL="1022470" indent="0">
              <a:buNone/>
              <a:defRPr sz="1100"/>
            </a:lvl3pPr>
            <a:lvl4pPr marL="1533706" indent="0">
              <a:buNone/>
              <a:defRPr sz="1000"/>
            </a:lvl4pPr>
            <a:lvl5pPr marL="2044940" indent="0">
              <a:buNone/>
              <a:defRPr sz="1000"/>
            </a:lvl5pPr>
            <a:lvl6pPr marL="2556176" indent="0">
              <a:buNone/>
              <a:defRPr sz="1000"/>
            </a:lvl6pPr>
            <a:lvl7pPr marL="3067409" indent="0">
              <a:buNone/>
              <a:defRPr sz="1000"/>
            </a:lvl7pPr>
            <a:lvl8pPr marL="3578645" indent="0">
              <a:buNone/>
              <a:defRPr sz="1000"/>
            </a:lvl8pPr>
            <a:lvl9pPr marL="408987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7056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8407" y="4536123"/>
            <a:ext cx="6913245" cy="53551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58407" y="579018"/>
            <a:ext cx="6913245" cy="3888105"/>
          </a:xfrm>
        </p:spPr>
        <p:txBody>
          <a:bodyPr/>
          <a:lstStyle>
            <a:lvl1pPr marL="0" indent="0">
              <a:buNone/>
              <a:defRPr sz="3600"/>
            </a:lvl1pPr>
            <a:lvl2pPr marL="511236" indent="0">
              <a:buNone/>
              <a:defRPr sz="3100"/>
            </a:lvl2pPr>
            <a:lvl3pPr marL="1022470" indent="0">
              <a:buNone/>
              <a:defRPr sz="2700"/>
            </a:lvl3pPr>
            <a:lvl4pPr marL="1533706" indent="0">
              <a:buNone/>
              <a:defRPr sz="2200"/>
            </a:lvl4pPr>
            <a:lvl5pPr marL="2044940" indent="0">
              <a:buNone/>
              <a:defRPr sz="2200"/>
            </a:lvl5pPr>
            <a:lvl6pPr marL="2556176" indent="0">
              <a:buNone/>
              <a:defRPr sz="2200"/>
            </a:lvl6pPr>
            <a:lvl7pPr marL="3067409" indent="0">
              <a:buNone/>
              <a:defRPr sz="2200"/>
            </a:lvl7pPr>
            <a:lvl8pPr marL="3578645" indent="0">
              <a:buNone/>
              <a:defRPr sz="2200"/>
            </a:lvl8pPr>
            <a:lvl9pPr marL="4089879" indent="0">
              <a:buNone/>
              <a:defRPr sz="22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58407" y="5071638"/>
            <a:ext cx="6913245" cy="760520"/>
          </a:xfrm>
        </p:spPr>
        <p:txBody>
          <a:bodyPr/>
          <a:lstStyle>
            <a:lvl1pPr marL="0" indent="0">
              <a:buNone/>
              <a:defRPr sz="1600"/>
            </a:lvl1pPr>
            <a:lvl2pPr marL="511236" indent="0">
              <a:buNone/>
              <a:defRPr sz="1300"/>
            </a:lvl2pPr>
            <a:lvl3pPr marL="1022470" indent="0">
              <a:buNone/>
              <a:defRPr sz="1100"/>
            </a:lvl3pPr>
            <a:lvl4pPr marL="1533706" indent="0">
              <a:buNone/>
              <a:defRPr sz="1000"/>
            </a:lvl4pPr>
            <a:lvl5pPr marL="2044940" indent="0">
              <a:buNone/>
              <a:defRPr sz="1000"/>
            </a:lvl5pPr>
            <a:lvl6pPr marL="2556176" indent="0">
              <a:buNone/>
              <a:defRPr sz="1000"/>
            </a:lvl6pPr>
            <a:lvl7pPr marL="3067409" indent="0">
              <a:buNone/>
              <a:defRPr sz="1000"/>
            </a:lvl7pPr>
            <a:lvl8pPr marL="3578645" indent="0">
              <a:buNone/>
              <a:defRPr sz="1000"/>
            </a:lvl8pPr>
            <a:lvl9pPr marL="408987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36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7636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769779" y="273032"/>
            <a:ext cx="3030547" cy="580515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4137" y="273032"/>
            <a:ext cx="8903603" cy="580515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9880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2833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1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2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33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44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56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67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78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89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7969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3694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0164" y="4164137"/>
            <a:ext cx="9793764" cy="128703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0164" y="2746576"/>
            <a:ext cx="9793764" cy="1417537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1123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2247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337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449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5617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674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786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8987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856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4122" y="1587043"/>
            <a:ext cx="5967074" cy="4491122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33253" y="1587043"/>
            <a:ext cx="5967075" cy="4491122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0272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111" y="259509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6116" y="1450540"/>
            <a:ext cx="5090917" cy="604516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1236" indent="0">
              <a:buNone/>
              <a:defRPr sz="2200" b="1"/>
            </a:lvl2pPr>
            <a:lvl3pPr marL="1022470" indent="0">
              <a:buNone/>
              <a:defRPr sz="2000" b="1"/>
            </a:lvl3pPr>
            <a:lvl4pPr marL="1533706" indent="0">
              <a:buNone/>
              <a:defRPr sz="1800" b="1"/>
            </a:lvl4pPr>
            <a:lvl5pPr marL="2044940" indent="0">
              <a:buNone/>
              <a:defRPr sz="1800" b="1"/>
            </a:lvl5pPr>
            <a:lvl6pPr marL="2556176" indent="0">
              <a:buNone/>
              <a:defRPr sz="1800" b="1"/>
            </a:lvl6pPr>
            <a:lvl7pPr marL="3067409" indent="0">
              <a:buNone/>
              <a:defRPr sz="1800" b="1"/>
            </a:lvl7pPr>
            <a:lvl8pPr marL="3578645" indent="0">
              <a:buNone/>
              <a:defRPr sz="1800" b="1"/>
            </a:lvl8pPr>
            <a:lvl9pPr marL="4089879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6116" y="2055058"/>
            <a:ext cx="5090917" cy="3733601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853075" y="1450540"/>
            <a:ext cx="5092917" cy="604516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1236" indent="0">
              <a:buNone/>
              <a:defRPr sz="2200" b="1"/>
            </a:lvl2pPr>
            <a:lvl3pPr marL="1022470" indent="0">
              <a:buNone/>
              <a:defRPr sz="2000" b="1"/>
            </a:lvl3pPr>
            <a:lvl4pPr marL="1533706" indent="0">
              <a:buNone/>
              <a:defRPr sz="1800" b="1"/>
            </a:lvl4pPr>
            <a:lvl5pPr marL="2044940" indent="0">
              <a:buNone/>
              <a:defRPr sz="1800" b="1"/>
            </a:lvl5pPr>
            <a:lvl6pPr marL="2556176" indent="0">
              <a:buNone/>
              <a:defRPr sz="1800" b="1"/>
            </a:lvl6pPr>
            <a:lvl7pPr marL="3067409" indent="0">
              <a:buNone/>
              <a:defRPr sz="1800" b="1"/>
            </a:lvl7pPr>
            <a:lvl8pPr marL="3578645" indent="0">
              <a:buNone/>
              <a:defRPr sz="1800" b="1"/>
            </a:lvl8pPr>
            <a:lvl9pPr marL="4089879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853075" y="2055058"/>
            <a:ext cx="5092917" cy="3733601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4563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6296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0290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114" y="258007"/>
            <a:ext cx="3790683" cy="109803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4815" y="258022"/>
            <a:ext cx="6441160" cy="5530650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76114" y="1356040"/>
            <a:ext cx="3790683" cy="4432620"/>
          </a:xfrm>
        </p:spPr>
        <p:txBody>
          <a:bodyPr/>
          <a:lstStyle>
            <a:lvl1pPr marL="0" indent="0">
              <a:buNone/>
              <a:defRPr sz="1600"/>
            </a:lvl1pPr>
            <a:lvl2pPr marL="511236" indent="0">
              <a:buNone/>
              <a:defRPr sz="1300"/>
            </a:lvl2pPr>
            <a:lvl3pPr marL="1022470" indent="0">
              <a:buNone/>
              <a:defRPr sz="1100"/>
            </a:lvl3pPr>
            <a:lvl4pPr marL="1533706" indent="0">
              <a:buNone/>
              <a:defRPr sz="1000"/>
            </a:lvl4pPr>
            <a:lvl5pPr marL="2044940" indent="0">
              <a:buNone/>
              <a:defRPr sz="1000"/>
            </a:lvl5pPr>
            <a:lvl6pPr marL="2556176" indent="0">
              <a:buNone/>
              <a:defRPr sz="1000"/>
            </a:lvl6pPr>
            <a:lvl7pPr marL="3067409" indent="0">
              <a:buNone/>
              <a:defRPr sz="1000"/>
            </a:lvl7pPr>
            <a:lvl8pPr marL="3578645" indent="0">
              <a:buNone/>
              <a:defRPr sz="1000"/>
            </a:lvl8pPr>
            <a:lvl9pPr marL="408987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6121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8407" y="4536123"/>
            <a:ext cx="6913245" cy="53551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58407" y="579018"/>
            <a:ext cx="6913245" cy="3888105"/>
          </a:xfrm>
        </p:spPr>
        <p:txBody>
          <a:bodyPr/>
          <a:lstStyle>
            <a:lvl1pPr marL="0" indent="0">
              <a:buNone/>
              <a:defRPr sz="3600"/>
            </a:lvl1pPr>
            <a:lvl2pPr marL="511236" indent="0">
              <a:buNone/>
              <a:defRPr sz="3100"/>
            </a:lvl2pPr>
            <a:lvl3pPr marL="1022470" indent="0">
              <a:buNone/>
              <a:defRPr sz="2700"/>
            </a:lvl3pPr>
            <a:lvl4pPr marL="1533706" indent="0">
              <a:buNone/>
              <a:defRPr sz="2200"/>
            </a:lvl4pPr>
            <a:lvl5pPr marL="2044940" indent="0">
              <a:buNone/>
              <a:defRPr sz="2200"/>
            </a:lvl5pPr>
            <a:lvl6pPr marL="2556176" indent="0">
              <a:buNone/>
              <a:defRPr sz="2200"/>
            </a:lvl6pPr>
            <a:lvl7pPr marL="3067409" indent="0">
              <a:buNone/>
              <a:defRPr sz="2200"/>
            </a:lvl7pPr>
            <a:lvl8pPr marL="3578645" indent="0">
              <a:buNone/>
              <a:defRPr sz="2200"/>
            </a:lvl8pPr>
            <a:lvl9pPr marL="4089879" indent="0">
              <a:buNone/>
              <a:defRPr sz="22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58407" y="5071638"/>
            <a:ext cx="6913245" cy="760520"/>
          </a:xfrm>
        </p:spPr>
        <p:txBody>
          <a:bodyPr/>
          <a:lstStyle>
            <a:lvl1pPr marL="0" indent="0">
              <a:buNone/>
              <a:defRPr sz="1600"/>
            </a:lvl1pPr>
            <a:lvl2pPr marL="511236" indent="0">
              <a:buNone/>
              <a:defRPr sz="1300"/>
            </a:lvl2pPr>
            <a:lvl3pPr marL="1022470" indent="0">
              <a:buNone/>
              <a:defRPr sz="1100"/>
            </a:lvl3pPr>
            <a:lvl4pPr marL="1533706" indent="0">
              <a:buNone/>
              <a:defRPr sz="1000"/>
            </a:lvl4pPr>
            <a:lvl5pPr marL="2044940" indent="0">
              <a:buNone/>
              <a:defRPr sz="1000"/>
            </a:lvl5pPr>
            <a:lvl6pPr marL="2556176" indent="0">
              <a:buNone/>
              <a:defRPr sz="1000"/>
            </a:lvl6pPr>
            <a:lvl7pPr marL="3067409" indent="0">
              <a:buNone/>
              <a:defRPr sz="1000"/>
            </a:lvl7pPr>
            <a:lvl8pPr marL="3578645" indent="0">
              <a:buNone/>
              <a:defRPr sz="1000"/>
            </a:lvl8pPr>
            <a:lvl9pPr marL="4089879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0406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975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769780" y="273032"/>
            <a:ext cx="3030547" cy="580515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4134" y="273032"/>
            <a:ext cx="8903603" cy="580515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1927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28319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1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2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33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449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56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67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786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89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535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4823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0164" y="4164125"/>
            <a:ext cx="9793764" cy="128703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0164" y="2746576"/>
            <a:ext cx="9793764" cy="1417537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11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2248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337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449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562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674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786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899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7201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4122" y="1587043"/>
            <a:ext cx="5967074" cy="4491122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33241" y="1587043"/>
            <a:ext cx="5967075" cy="4491122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5691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111" y="259509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6108" y="1450540"/>
            <a:ext cx="5090917" cy="604516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1240" indent="0">
              <a:buNone/>
              <a:defRPr sz="2200" b="1"/>
            </a:lvl2pPr>
            <a:lvl3pPr marL="1022481" indent="0">
              <a:buNone/>
              <a:defRPr sz="2000" b="1"/>
            </a:lvl3pPr>
            <a:lvl4pPr marL="1533722" indent="0">
              <a:buNone/>
              <a:defRPr sz="1800" b="1"/>
            </a:lvl4pPr>
            <a:lvl5pPr marL="2044962" indent="0">
              <a:buNone/>
              <a:defRPr sz="1800" b="1"/>
            </a:lvl5pPr>
            <a:lvl6pPr marL="2556202" indent="0">
              <a:buNone/>
              <a:defRPr sz="1800" b="1"/>
            </a:lvl6pPr>
            <a:lvl7pPr marL="3067443" indent="0">
              <a:buNone/>
              <a:defRPr sz="1800" b="1"/>
            </a:lvl7pPr>
            <a:lvl8pPr marL="3578684" indent="0">
              <a:buNone/>
              <a:defRPr sz="1800" b="1"/>
            </a:lvl8pPr>
            <a:lvl9pPr marL="40899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6108" y="2055057"/>
            <a:ext cx="5090917" cy="3733601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853063" y="1450540"/>
            <a:ext cx="5092917" cy="604516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1240" indent="0">
              <a:buNone/>
              <a:defRPr sz="2200" b="1"/>
            </a:lvl2pPr>
            <a:lvl3pPr marL="1022481" indent="0">
              <a:buNone/>
              <a:defRPr sz="2000" b="1"/>
            </a:lvl3pPr>
            <a:lvl4pPr marL="1533722" indent="0">
              <a:buNone/>
              <a:defRPr sz="1800" b="1"/>
            </a:lvl4pPr>
            <a:lvl5pPr marL="2044962" indent="0">
              <a:buNone/>
              <a:defRPr sz="1800" b="1"/>
            </a:lvl5pPr>
            <a:lvl6pPr marL="2556202" indent="0">
              <a:buNone/>
              <a:defRPr sz="1800" b="1"/>
            </a:lvl6pPr>
            <a:lvl7pPr marL="3067443" indent="0">
              <a:buNone/>
              <a:defRPr sz="1800" b="1"/>
            </a:lvl7pPr>
            <a:lvl8pPr marL="3578684" indent="0">
              <a:buNone/>
              <a:defRPr sz="1800" b="1"/>
            </a:lvl8pPr>
            <a:lvl9pPr marL="40899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853063" y="2055057"/>
            <a:ext cx="5092917" cy="3733601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4768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4662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4776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107" y="258007"/>
            <a:ext cx="3790683" cy="109803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4812" y="258020"/>
            <a:ext cx="6441160" cy="5530650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76107" y="1356040"/>
            <a:ext cx="3790683" cy="4432620"/>
          </a:xfrm>
        </p:spPr>
        <p:txBody>
          <a:bodyPr/>
          <a:lstStyle>
            <a:lvl1pPr marL="0" indent="0">
              <a:buNone/>
              <a:defRPr sz="1600"/>
            </a:lvl1pPr>
            <a:lvl2pPr marL="511240" indent="0">
              <a:buNone/>
              <a:defRPr sz="1300"/>
            </a:lvl2pPr>
            <a:lvl3pPr marL="1022481" indent="0">
              <a:buNone/>
              <a:defRPr sz="1100"/>
            </a:lvl3pPr>
            <a:lvl4pPr marL="1533722" indent="0">
              <a:buNone/>
              <a:defRPr sz="1000"/>
            </a:lvl4pPr>
            <a:lvl5pPr marL="2044962" indent="0">
              <a:buNone/>
              <a:defRPr sz="1000"/>
            </a:lvl5pPr>
            <a:lvl6pPr marL="2556202" indent="0">
              <a:buNone/>
              <a:defRPr sz="1000"/>
            </a:lvl6pPr>
            <a:lvl7pPr marL="3067443" indent="0">
              <a:buNone/>
              <a:defRPr sz="1000"/>
            </a:lvl7pPr>
            <a:lvl8pPr marL="3578684" indent="0">
              <a:buNone/>
              <a:defRPr sz="1000"/>
            </a:lvl8pPr>
            <a:lvl9pPr marL="40899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4041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8407" y="4536123"/>
            <a:ext cx="6913245" cy="53551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58407" y="579017"/>
            <a:ext cx="6913245" cy="3888105"/>
          </a:xfrm>
        </p:spPr>
        <p:txBody>
          <a:bodyPr/>
          <a:lstStyle>
            <a:lvl1pPr marL="0" indent="0">
              <a:buNone/>
              <a:defRPr sz="3600"/>
            </a:lvl1pPr>
            <a:lvl2pPr marL="511240" indent="0">
              <a:buNone/>
              <a:defRPr sz="3100"/>
            </a:lvl2pPr>
            <a:lvl3pPr marL="1022481" indent="0">
              <a:buNone/>
              <a:defRPr sz="2700"/>
            </a:lvl3pPr>
            <a:lvl4pPr marL="1533722" indent="0">
              <a:buNone/>
              <a:defRPr sz="2200"/>
            </a:lvl4pPr>
            <a:lvl5pPr marL="2044962" indent="0">
              <a:buNone/>
              <a:defRPr sz="2200"/>
            </a:lvl5pPr>
            <a:lvl6pPr marL="2556202" indent="0">
              <a:buNone/>
              <a:defRPr sz="2200"/>
            </a:lvl6pPr>
            <a:lvl7pPr marL="3067443" indent="0">
              <a:buNone/>
              <a:defRPr sz="2200"/>
            </a:lvl7pPr>
            <a:lvl8pPr marL="3578684" indent="0">
              <a:buNone/>
              <a:defRPr sz="2200"/>
            </a:lvl8pPr>
            <a:lvl9pPr marL="4089924" indent="0">
              <a:buNone/>
              <a:defRPr sz="22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58407" y="5071638"/>
            <a:ext cx="6913245" cy="760520"/>
          </a:xfrm>
        </p:spPr>
        <p:txBody>
          <a:bodyPr/>
          <a:lstStyle>
            <a:lvl1pPr marL="0" indent="0">
              <a:buNone/>
              <a:defRPr sz="1600"/>
            </a:lvl1pPr>
            <a:lvl2pPr marL="511240" indent="0">
              <a:buNone/>
              <a:defRPr sz="1300"/>
            </a:lvl2pPr>
            <a:lvl3pPr marL="1022481" indent="0">
              <a:buNone/>
              <a:defRPr sz="1100"/>
            </a:lvl3pPr>
            <a:lvl4pPr marL="1533722" indent="0">
              <a:buNone/>
              <a:defRPr sz="1000"/>
            </a:lvl4pPr>
            <a:lvl5pPr marL="2044962" indent="0">
              <a:buNone/>
              <a:defRPr sz="1000"/>
            </a:lvl5pPr>
            <a:lvl6pPr marL="2556202" indent="0">
              <a:buNone/>
              <a:defRPr sz="1000"/>
            </a:lvl6pPr>
            <a:lvl7pPr marL="3067443" indent="0">
              <a:buNone/>
              <a:defRPr sz="1000"/>
            </a:lvl7pPr>
            <a:lvl8pPr marL="3578684" indent="0">
              <a:buNone/>
              <a:defRPr sz="1000"/>
            </a:lvl8pPr>
            <a:lvl9pPr marL="40899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9398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1630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769768" y="273020"/>
            <a:ext cx="3030547" cy="580515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4126" y="273020"/>
            <a:ext cx="8903603" cy="580515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500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104" y="259509"/>
            <a:ext cx="10369868" cy="1080029"/>
          </a:xfrm>
          <a:prstGeom prst="rect">
            <a:avLst/>
          </a:prstGeom>
        </p:spPr>
        <p:txBody>
          <a:bodyPr vert="horz" lIns="102248" tIns="51124" rIns="102248" bIns="5112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6104" y="1512042"/>
            <a:ext cx="10369868" cy="4276616"/>
          </a:xfrm>
          <a:prstGeom prst="rect">
            <a:avLst/>
          </a:prstGeom>
        </p:spPr>
        <p:txBody>
          <a:bodyPr vert="horz" lIns="102248" tIns="51124" rIns="102248" bIns="5112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76113" y="6006172"/>
            <a:ext cx="2688485" cy="345009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FBE7D-50CA-4F7A-A4F8-78429D7D0587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936718" y="6006172"/>
            <a:ext cx="3648657" cy="345009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57496" y="6006172"/>
            <a:ext cx="2688485" cy="345009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AFB51-144D-447B-AA3C-70B42F49F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2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22473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3431" indent="-383431" algn="l" defTabSz="1022473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0767" indent="-319522" algn="l" defTabSz="1022473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8091" indent="-255621" algn="l" defTabSz="102247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9328" indent="-255621" algn="l" defTabSz="1022473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00565" indent="-255621" algn="l" defTabSz="1022473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11800" indent="-255621" algn="l" defTabSz="102247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23037" indent="-255621" algn="l" defTabSz="102247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4273" indent="-255621" algn="l" defTabSz="102247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45510" indent="-255621" algn="l" defTabSz="102247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2247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236" algn="l" defTabSz="102247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473" algn="l" defTabSz="102247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3709" algn="l" defTabSz="102247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4946" algn="l" defTabSz="102247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6182" algn="l" defTabSz="102247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67418" algn="l" defTabSz="102247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78655" algn="l" defTabSz="102247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89892" algn="l" defTabSz="102247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111" y="259509"/>
            <a:ext cx="10369868" cy="1080029"/>
          </a:xfrm>
          <a:prstGeom prst="rect">
            <a:avLst/>
          </a:prstGeom>
        </p:spPr>
        <p:txBody>
          <a:bodyPr vert="horz" lIns="102248" tIns="51124" rIns="102248" bIns="5112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6111" y="1512054"/>
            <a:ext cx="10369868" cy="4276616"/>
          </a:xfrm>
          <a:prstGeom prst="rect">
            <a:avLst/>
          </a:prstGeom>
        </p:spPr>
        <p:txBody>
          <a:bodyPr vert="horz" lIns="102248" tIns="51124" rIns="102248" bIns="5112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76124" y="6006186"/>
            <a:ext cx="2688485" cy="345009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22470"/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022470"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936718" y="6006186"/>
            <a:ext cx="3648657" cy="345009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224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57507" y="6006186"/>
            <a:ext cx="2688485" cy="345009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22470"/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02247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467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02247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3431" indent="-383431" algn="l" defTabSz="102247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0767" indent="-319522" algn="l" defTabSz="1022470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8088" indent="-255621" algn="l" defTabSz="10224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9323" indent="-255621" algn="l" defTabSz="102247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00559" indent="-255621" algn="l" defTabSz="1022470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11792" indent="-255621" algn="l" defTabSz="10224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23027" indent="-255621" algn="l" defTabSz="10224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4261" indent="-255621" algn="l" defTabSz="10224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45497" indent="-255621" algn="l" defTabSz="10224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2247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236" algn="l" defTabSz="102247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470" algn="l" defTabSz="102247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3706" algn="l" defTabSz="102247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4940" algn="l" defTabSz="102247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6176" algn="l" defTabSz="102247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67409" algn="l" defTabSz="102247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78645" algn="l" defTabSz="102247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89879" algn="l" defTabSz="102247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111" y="259509"/>
            <a:ext cx="10369868" cy="1080029"/>
          </a:xfrm>
          <a:prstGeom prst="rect">
            <a:avLst/>
          </a:prstGeom>
        </p:spPr>
        <p:txBody>
          <a:bodyPr vert="horz" lIns="102248" tIns="51124" rIns="102248" bIns="5112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6111" y="1512051"/>
            <a:ext cx="10369868" cy="4276616"/>
          </a:xfrm>
          <a:prstGeom prst="rect">
            <a:avLst/>
          </a:prstGeom>
        </p:spPr>
        <p:txBody>
          <a:bodyPr vert="horz" lIns="102248" tIns="51124" rIns="102248" bIns="5112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76123" y="6006187"/>
            <a:ext cx="2688485" cy="345009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22470"/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022470"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936718" y="6006187"/>
            <a:ext cx="3648657" cy="345009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2247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57507" y="6006187"/>
            <a:ext cx="2688485" cy="345009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22470"/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02247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612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102247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3431" indent="-383431" algn="l" defTabSz="102247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0767" indent="-319522" algn="l" defTabSz="1022470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8088" indent="-255621" algn="l" defTabSz="10224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9323" indent="-255621" algn="l" defTabSz="102247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00559" indent="-255621" algn="l" defTabSz="1022470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11792" indent="-255621" algn="l" defTabSz="10224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23027" indent="-255621" algn="l" defTabSz="10224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4261" indent="-255621" algn="l" defTabSz="10224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45497" indent="-255621" algn="l" defTabSz="102247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2247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236" algn="l" defTabSz="102247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470" algn="l" defTabSz="102247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3706" algn="l" defTabSz="102247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4940" algn="l" defTabSz="102247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6176" algn="l" defTabSz="102247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67409" algn="l" defTabSz="102247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78645" algn="l" defTabSz="102247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89879" algn="l" defTabSz="102247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111" y="259509"/>
            <a:ext cx="10369868" cy="1080029"/>
          </a:xfrm>
          <a:prstGeom prst="rect">
            <a:avLst/>
          </a:prstGeom>
        </p:spPr>
        <p:txBody>
          <a:bodyPr vert="horz" lIns="102248" tIns="51124" rIns="102248" bIns="5112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6111" y="1512047"/>
            <a:ext cx="10369868" cy="4276616"/>
          </a:xfrm>
          <a:prstGeom prst="rect">
            <a:avLst/>
          </a:prstGeom>
        </p:spPr>
        <p:txBody>
          <a:bodyPr vert="horz" lIns="102248" tIns="51124" rIns="102248" bIns="5112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76113" y="6006175"/>
            <a:ext cx="2688485" cy="345009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22481"/>
            <a:fld id="{AC1FBE7D-50CA-4F7A-A4F8-78429D7D0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022481"/>
              <a:t>07.10.2026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936712" y="6006175"/>
            <a:ext cx="3648657" cy="345009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2248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57495" y="6006175"/>
            <a:ext cx="2688485" cy="345009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22481"/>
            <a:fld id="{675AFB51-144D-447B-AA3C-70B42F49F34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02248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747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1022481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3431" indent="-383431" algn="l" defTabSz="1022481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0767" indent="-319525" algn="l" defTabSz="1022481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78102" indent="-255621" algn="l" defTabSz="1022481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9342" indent="-255621" algn="l" defTabSz="1022481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300583" indent="-255621" algn="l" defTabSz="1022481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11823" indent="-255621" algn="l" defTabSz="102248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23063" indent="-255621" algn="l" defTabSz="102248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4304" indent="-255621" algn="l" defTabSz="102248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45545" indent="-255621" algn="l" defTabSz="102248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2248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240" algn="l" defTabSz="102248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481" algn="l" defTabSz="102248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3722" algn="l" defTabSz="102248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4962" algn="l" defTabSz="102248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6202" algn="l" defTabSz="102248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67443" algn="l" defTabSz="102248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78684" algn="l" defTabSz="102248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89924" algn="l" defTabSz="1022481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.png"/><Relationship Id="rId7" Type="http://schemas.openxmlformats.org/officeDocument/2006/relationships/image" Target="../media/image3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7" y="2058"/>
            <a:ext cx="10493917" cy="64828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4453" y="2049052"/>
            <a:ext cx="6480720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defTabSz="395998"/>
            <a:r>
              <a:rPr lang="ru-RU" sz="2400" b="1" dirty="0">
                <a:latin typeface="Arial" pitchFamily="34" charset="0"/>
                <a:cs typeface="Arial" pitchFamily="34" charset="0"/>
              </a:rPr>
              <a:t>Инвестиционный потенциал Прокопьевского муниципального округа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4453" y="3384108"/>
            <a:ext cx="7488832" cy="132343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Дата образования – 04 сентября 1924 года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Площадь муниципального образования –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3,45 тыс. кв. км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Населенных пунктов –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76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Население на 01.01.2026 года –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42 882 человека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29econ\Desktop\logo_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669" y="503783"/>
            <a:ext cx="864096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29econ\Desktop\562440_118_1583904254_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69" y="353430"/>
            <a:ext cx="1728192" cy="116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54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-264"/>
            <a:ext cx="778356" cy="12644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8469" y="143752"/>
            <a:ext cx="7444410" cy="584775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ru-RU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Промышленное производство округа за 2025 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8478" y="1223863"/>
            <a:ext cx="5808469" cy="175432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- угольная 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- пищевая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- обрабатывающая (машиностроение)</a:t>
            </a:r>
            <a:endParaRPr lang="ru-RU" sz="2400" dirty="0">
              <a:solidFill>
                <a:srgbClr val="3B4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8476" y="3168079"/>
            <a:ext cx="10729192" cy="286232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Среднемесячная заработная плата по округу - </a:t>
            </a:r>
            <a:r>
              <a:rPr 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103 561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рублей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Оборот розничной торговли – </a:t>
            </a:r>
            <a:r>
              <a:rPr 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3 946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млн. рублей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Оборот общественного питания – </a:t>
            </a:r>
            <a:r>
              <a:rPr 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234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млн. рублей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Объём инвестиционных вложений - </a:t>
            </a:r>
            <a:r>
              <a:rPr 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17 562,3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млн. рублей 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Уровень безработицы на 01.01.2026 года – </a:t>
            </a:r>
            <a:r>
              <a:rPr lang="ru-RU" sz="24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0,22%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864493" y="791815"/>
            <a:ext cx="7488832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720477" y="2980884"/>
            <a:ext cx="5392112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D:\Work\Bachti\!!!ВНУТРЕННИЕ\декабрь\презентация\фотозона разм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60" y="143748"/>
            <a:ext cx="1578205" cy="124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56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9"/>
            <a:ext cx="778356" cy="12644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3587" y="215752"/>
            <a:ext cx="8182818" cy="461665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ru-RU" sz="2400" b="1" dirty="0">
                <a:solidFill>
                  <a:srgbClr val="3B4555"/>
                </a:solidFill>
                <a:latin typeface="Arial" pitchFamily="34" charset="0"/>
                <a:cs typeface="Arial" pitchFamily="34" charset="0"/>
              </a:rPr>
              <a:t>Структура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производства</a:t>
            </a:r>
            <a:r>
              <a:rPr lang="ru-RU" sz="2400" b="1" dirty="0">
                <a:solidFill>
                  <a:srgbClr val="3B4555"/>
                </a:solidFill>
                <a:latin typeface="Arial" pitchFamily="34" charset="0"/>
                <a:cs typeface="Arial" pitchFamily="34" charset="0"/>
              </a:rPr>
              <a:t> продукции округа за 2025 г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36502" y="791815"/>
            <a:ext cx="8280920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774985571"/>
              </p:ext>
            </p:extLst>
          </p:nvPr>
        </p:nvGraphicFramePr>
        <p:xfrm>
          <a:off x="288429" y="1295871"/>
          <a:ext cx="439248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896950" y="1655911"/>
            <a:ext cx="6484007" cy="178510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крупных промышленных предприятий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36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доля добытого угля в округе по Кузбассу –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18,2%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добыча угля в Кузбассе –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190,7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млн. тонн 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добыча угля в округе -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34,8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млн. тонн 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занято -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12 415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человек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средняя заработная плата угольщиков -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119 522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рублей  </a:t>
            </a:r>
            <a:endParaRPr lang="ru-RU" sz="2400" dirty="0">
              <a:solidFill>
                <a:srgbClr val="3B4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62527" y="1295871"/>
            <a:ext cx="3888432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Угольная промышленность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4824933" y="1295880"/>
            <a:ext cx="0" cy="4822795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D:\Work\Bachti\!!!ВНУТРЕННИЕ\декабрь\презентация\фотозона размер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2745" y="20419"/>
            <a:ext cx="1578205" cy="124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968958" y="5328328"/>
            <a:ext cx="6265095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занято –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538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человек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средняя заработная плата –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76 964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рублей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30479" y="3654959"/>
            <a:ext cx="4752528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Обрабатывающее производство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68958" y="4134889"/>
            <a:ext cx="6265095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занято –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473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человек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средняя заработная плата –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160 727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рублей</a:t>
            </a:r>
            <a:endParaRPr lang="ru-RU" sz="2400" dirty="0">
              <a:solidFill>
                <a:srgbClr val="3B4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09857" y="4898254"/>
            <a:ext cx="4752528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Сельское хозяйство</a:t>
            </a:r>
          </a:p>
        </p:txBody>
      </p:sp>
      <p:sp>
        <p:nvSpPr>
          <p:cNvPr id="18" name="Стрелка вверх 17"/>
          <p:cNvSpPr/>
          <p:nvPr/>
        </p:nvSpPr>
        <p:spPr>
          <a:xfrm rot="8015625">
            <a:off x="3693930" y="4275811"/>
            <a:ext cx="203355" cy="37364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/>
          </a:p>
        </p:txBody>
      </p:sp>
      <p:sp>
        <p:nvSpPr>
          <p:cNvPr id="19" name="Стрелка вверх 18"/>
          <p:cNvSpPr/>
          <p:nvPr/>
        </p:nvSpPr>
        <p:spPr>
          <a:xfrm rot="19250691" flipH="1">
            <a:off x="3359038" y="1569323"/>
            <a:ext cx="148370" cy="314972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20" name="Стрелка вверх 19"/>
          <p:cNvSpPr/>
          <p:nvPr/>
        </p:nvSpPr>
        <p:spPr>
          <a:xfrm rot="2626400">
            <a:off x="4017696" y="1569972"/>
            <a:ext cx="158872" cy="236518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06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9"/>
            <a:ext cx="778356" cy="12644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2488" y="215752"/>
            <a:ext cx="9072313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Инфраструктура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Прокопьевского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муниципального округа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864497" y="791815"/>
            <a:ext cx="8784976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96888" y="1275942"/>
            <a:ext cx="5616624" cy="424731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Протяженность автодорог –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590,1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км, в т. ч.: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800" dirty="0" err="1">
                <a:latin typeface="Arial" pitchFamily="34" charset="0"/>
                <a:cs typeface="Arial" pitchFamily="34" charset="0"/>
              </a:rPr>
              <a:t>внутрипоселковые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–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461,59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км</a:t>
            </a:r>
            <a:endParaRPr lang="ru-RU" sz="1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межпоселковые –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128,51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км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Тепловые сети –</a:t>
            </a:r>
            <a:r>
              <a:rPr lang="ru-RU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60,2</a:t>
            </a:r>
            <a:r>
              <a:rPr lang="ru-RU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км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Водопроводные сети –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399,6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км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Канализационные сети –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51,3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км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Котельные –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54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ед.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Водозаборы и открытые источники – </a:t>
            </a: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118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ед.</a:t>
            </a:r>
            <a:endParaRPr lang="ru-RU" sz="1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Очистные сооружения и канализации –</a:t>
            </a:r>
            <a:r>
              <a:rPr lang="ru-RU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18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ед.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МКД – </a:t>
            </a:r>
            <a:r>
              <a:rPr lang="ru-RU" sz="1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227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ед.</a:t>
            </a:r>
            <a:endParaRPr lang="ru-RU" sz="2400" dirty="0">
              <a:solidFill>
                <a:srgbClr val="3B4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2" descr="D:\Work\Bachti\!!!ВНУТРЕННИЕ\декабрь\презентация\фотозона разм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60" y="143748"/>
            <a:ext cx="1578205" cy="124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12"/>
          <p:cNvPicPr/>
          <p:nvPr/>
        </p:nvPicPr>
        <p:blipFill rotWithShape="1">
          <a:blip r:embed="rId4"/>
          <a:srcRect l="31945" t="31143" r="41408" b="12000"/>
          <a:stretch/>
        </p:blipFill>
        <p:spPr bwMode="auto">
          <a:xfrm>
            <a:off x="5545012" y="1503007"/>
            <a:ext cx="3024337" cy="2457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110"/>
          <p:cNvPicPr/>
          <p:nvPr/>
        </p:nvPicPr>
        <p:blipFill rotWithShape="1">
          <a:blip r:embed="rId5"/>
          <a:srcRect l="34834" t="22285" r="38038" b="5715"/>
          <a:stretch/>
        </p:blipFill>
        <p:spPr bwMode="auto">
          <a:xfrm>
            <a:off x="8497339" y="1511895"/>
            <a:ext cx="3024338" cy="24808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" t="23195" r="69533" b="39387"/>
          <a:stretch/>
        </p:blipFill>
        <p:spPr bwMode="auto">
          <a:xfrm>
            <a:off x="5545013" y="3992715"/>
            <a:ext cx="3024336" cy="24157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4" t="22365" r="41821" b="39785"/>
          <a:stretch/>
        </p:blipFill>
        <p:spPr bwMode="auto">
          <a:xfrm>
            <a:off x="8497338" y="3992716"/>
            <a:ext cx="3024339" cy="24157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5004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9"/>
            <a:ext cx="778356" cy="12644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2485" y="71735"/>
            <a:ext cx="7309309" cy="461665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Инфраструктурные проекты на 2025 -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гг.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864493" y="647799"/>
            <a:ext cx="6984776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2405" y="4476998"/>
            <a:ext cx="7128792" cy="9233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100%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протяженность автомобильных дорог общего пользования местного значения, отвечает нормативным требованиям</a:t>
            </a:r>
          </a:p>
        </p:txBody>
      </p:sp>
      <p:pic>
        <p:nvPicPr>
          <p:cNvPr id="13" name="Picture 2" descr="D:\Work\Bachti\!!!ВНУТРЕННИЕ\декабрь\презентация\фотозона разм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60" y="143748"/>
            <a:ext cx="1578205" cy="124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014548"/>
              </p:ext>
            </p:extLst>
          </p:nvPr>
        </p:nvGraphicFramePr>
        <p:xfrm>
          <a:off x="288439" y="1511901"/>
          <a:ext cx="6192687" cy="2285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Наименование показателя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2025 г.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2026 г.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187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Асфальтирование дорог, км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8,41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8,82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Щебеночное</a:t>
                      </a:r>
                      <a:r>
                        <a:rPr lang="ru-RU" sz="2000" baseline="0" dirty="0" smtClean="0">
                          <a:latin typeface="Arial" pitchFamily="34" charset="0"/>
                          <a:cs typeface="Arial" pitchFamily="34" charset="0"/>
                        </a:rPr>
                        <a:t> исполнение, км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16,64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25,44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Устройство пешеходных дорожек,</a:t>
                      </a:r>
                      <a:r>
                        <a:rPr lang="ru-RU" sz="2000" baseline="0" dirty="0" smtClean="0">
                          <a:latin typeface="Arial" pitchFamily="34" charset="0"/>
                          <a:cs typeface="Arial" pitchFamily="34" charset="0"/>
                        </a:rPr>
                        <a:t> км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0,43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" name="Picture 124"/>
          <p:cNvPicPr/>
          <p:nvPr/>
        </p:nvPicPr>
        <p:blipFill rotWithShape="1">
          <a:blip r:embed="rId4"/>
          <a:srcRect l="36308" t="18040" r="41150" b="2530"/>
          <a:stretch/>
        </p:blipFill>
        <p:spPr bwMode="auto">
          <a:xfrm>
            <a:off x="7201197" y="1439887"/>
            <a:ext cx="4176468" cy="49909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5100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9"/>
            <a:ext cx="778356" cy="12644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0477" y="71735"/>
            <a:ext cx="7137788" cy="461665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Инфраструктурные проекты на 2025 - 2026 гг.</a:t>
            </a:r>
          </a:p>
        </p:txBody>
      </p:sp>
      <p:pic>
        <p:nvPicPr>
          <p:cNvPr id="14" name="Picture 2" descr="D:\Work\Bachti\!!!ВНУТРЕННИЕ\декабрь\презентация\фотозона разм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60" y="143748"/>
            <a:ext cx="1578205" cy="124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284185"/>
              </p:ext>
            </p:extLst>
          </p:nvPr>
        </p:nvGraphicFramePr>
        <p:xfrm>
          <a:off x="288429" y="1439285"/>
          <a:ext cx="6912768" cy="2933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45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6824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Наименование показателя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2025 г.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2026 г.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9990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Строительство и замена тепловых сетей, км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1,57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1,6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Строительство и замена водопроводных сетей, км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6,45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3,22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Строительство и реконструкция уличного наружного освещения, км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2,8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2,5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44419" y="4464223"/>
            <a:ext cx="7488832" cy="1338828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2028-2030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годы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строительство котельной в пгт. Краснобродский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2028-2030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годы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реконструкция котельной п. Артышта с заменой сетей теплоснабжения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864493" y="719807"/>
            <a:ext cx="6912768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ject 4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65000"/>
                    </a14:imgEffect>
                  </a14:imgLayer>
                </a14:imgProps>
              </a:ext>
            </a:extLst>
          </a:blip>
          <a:srcRect l="3161" r="5426"/>
          <a:stretch/>
        </p:blipFill>
        <p:spPr>
          <a:xfrm>
            <a:off x="7575345" y="1379754"/>
            <a:ext cx="3604949" cy="2652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4"/>
          <a:stretch/>
        </p:blipFill>
        <p:spPr>
          <a:xfrm>
            <a:off x="7575345" y="4032175"/>
            <a:ext cx="3604949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5670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9"/>
            <a:ext cx="778356" cy="12644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7874" y="-72281"/>
            <a:ext cx="9289032" cy="120032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территории округа расположено предприятие </a:t>
            </a:r>
          </a:p>
          <a:p>
            <a:r>
              <a:rPr lang="en-US" sz="24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Komat’su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– сервисный центр по ремонту и обслуживанию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горношахтного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оборудования и экскаваторной техники 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 descr="D:\Work\Bachti\!!!ВНУТРЕННИЕ\декабрь\презентация\фотозона разм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518" y="143743"/>
            <a:ext cx="1368151" cy="1082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www.avtorinok.ru/photo/Komatsu_WA500_pic_4658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07"/>
          <a:stretch/>
        </p:blipFill>
        <p:spPr bwMode="auto">
          <a:xfrm>
            <a:off x="792485" y="3816151"/>
            <a:ext cx="4932548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028" name="Picture 4" descr="http://fotorelax.ru/wp-content/uploads/2015/08/Komatsu-730e_1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7" b="8735"/>
          <a:stretch/>
        </p:blipFill>
        <p:spPr bwMode="auto">
          <a:xfrm>
            <a:off x="5977070" y="3816151"/>
            <a:ext cx="4932549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2" name="Picture 2" descr="C:\Users\29econ\Downloads\e760ede3368ead77d7e9d57beb12668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36"/>
          <a:stretch/>
        </p:blipFill>
        <p:spPr bwMode="auto">
          <a:xfrm>
            <a:off x="1512572" y="1367879"/>
            <a:ext cx="8424936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cxnSp>
        <p:nvCxnSpPr>
          <p:cNvPr id="8" name="Прямая соединительная линия 7"/>
          <p:cNvCxnSpPr/>
          <p:nvPr/>
        </p:nvCxnSpPr>
        <p:spPr>
          <a:xfrm flipV="1">
            <a:off x="864493" y="1081454"/>
            <a:ext cx="8856984" cy="7041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76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9"/>
            <a:ext cx="778356" cy="12644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6316" y="-266"/>
            <a:ext cx="8928992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Площадки для реализации инвестиционных проектов</a:t>
            </a:r>
          </a:p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территории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Прокопьевского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муниципального округа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872989" y="863823"/>
            <a:ext cx="8488457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29344" y="1583903"/>
            <a:ext cx="11017224" cy="397031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Производственная база (гараж)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220,8 кв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. м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(адрес: с. Шарап, ул. Центральная, 39 а)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Административное здание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244,5 кв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. м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(адрес: с. Шарап, ул. Центральная, 39а)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Производственная база (склад)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294,9 кв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. м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(адрес: с. Шарап, ул. Центральная,  39а)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Административное здание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445,8 кв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. м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(адрес: с. Шарап, ул. Центральная, 2а)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Производственная площадка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(административное здание, гаражные боксы, склад, котельная, столовая) -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1 562 кв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. 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(адрес: п.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Новосафоновский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ул. Молодежная, 1а)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Производственная площадка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(производственное помещение, склад) –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154,4 кв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. 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(адрес: пгт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Краснобродский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ул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Тимофеева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д.14)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Производственная площадка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(административное помещение, производственное помещение, склад) –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789 кв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. 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(адрес: пгт. Краснобродский, ул. Юбилейная д.3)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Производственная площадка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(производственное помещение, теплый склад) –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1091 кв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. 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(адрес: с. Верх-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Егос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ул. Луговая, 2а)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Сооружение АЗС – 0,76 га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(адрес: Яснополянское сельское поселение, автодорога «Ленинск – Кузнецкий – Новокузнецк – Междуреченск»,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пк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97 км, справа)</a:t>
            </a:r>
          </a:p>
        </p:txBody>
      </p:sp>
      <p:pic>
        <p:nvPicPr>
          <p:cNvPr id="10" name="Picture 2" descr="D:\Work\Bachti\!!!ВНУТРЕННИЕ\декабрь\презентация\фотозона разм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60" y="143748"/>
            <a:ext cx="1578205" cy="124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76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9"/>
            <a:ext cx="778356" cy="126449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865187" y="863823"/>
            <a:ext cx="8496250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5238" y="1511895"/>
            <a:ext cx="11017223" cy="452431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участок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площадь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2 га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(адрес: в придорожной полосе автодороги «Ленинск – Кузнецкий-Новокузнецк», 128 км. - 400 м слева, в северо–восточной части п. Калачево)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участок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площадь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0,15 га.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(пгт. Краснобродский, ул. Гагарина, 2а р-н УКК «Кузбассразрезуголь»)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участок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площадь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0,19 га.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(адрес: пгт. Краснобродский, ул. Гагарина, р-н УКК «Кузбассразрезуголь»)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участок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площадь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0,37 га.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(адрес: пгт. Краснобродский, пер. Угольный, в 0,086 км на север от АЗС)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участок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площадь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0,2 га.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(адрес: пгт. Краснобродский, ул. Горняцкая, р-он ТЦ «Пирамида» по ул.Западная,1а)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участок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площадь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0,22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га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(адрес: пгт. Краснобродский, ул. Юбилейная, дом 14)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участок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– площадь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7,6 га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(адрес: в районе п. Первомайский)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участок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– площадь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9,4 га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(адрес: в районе п. Калачево)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участок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площадь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0,4779 га.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(адрес: в придорожной полосе автодороги «Ленинск – Кузнецкий – Новокузнецк», 128 км. – 100 м. слева, в северо–восточной части п. Калачево) </a:t>
            </a:r>
          </a:p>
          <a:p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D:\Work\Bachti\!!!ВНУТРЕННИЕ\декабрь\презентация\фотозона разм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60" y="143748"/>
            <a:ext cx="1578205" cy="124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96316" y="-266"/>
            <a:ext cx="8928992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Площадки для реализации инвестиционных проектов</a:t>
            </a:r>
          </a:p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территории Прокопьевского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151510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9"/>
            <a:ext cx="778356" cy="126449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865187" y="1007839"/>
            <a:ext cx="8496250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5238" y="1415605"/>
            <a:ext cx="11017223" cy="480131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участок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площадь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1 га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(адрес: земельный участок 50 м.  на северо – запад от границ г. Киселевска в районе с.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Карагайла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участок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площадь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5,9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га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(адрес: 4700 м на юго – запад от с.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Лучшево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(перед поворотом на аэропорт)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участок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площадь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3 га.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(СХПК «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Зенковский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», вблизи земельного участка с кадастровым номером 42:10:0205009:721)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участок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площадь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0,26 га.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(п. Калачево)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участок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площадь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0,4 га.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(п. Калачево, вблизи земельного участка с кадастровым номером 42:10:0205010:712)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участок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площадь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3,6 га.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(р-н Прокопьевский, автодром, 1450 м на северо – восток от здания школы п.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Новосафоновский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)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участок МКД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площадь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0,8117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га.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(пгт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Краснобродский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ул. Западная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 з/у 27, </a:t>
            </a:r>
            <a:r>
              <a:rPr lang="ru-RU" sz="1800" dirty="0" smtClean="0"/>
              <a:t>42:21:0802001:1710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участок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МКД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площадь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0,2537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га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с.Терентьевское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ул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Центральная 46а, 42:10:011003:4300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участок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НТО 1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пгт. Краснобродский,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районе 5-го микрорайона (зона отдыха у воды пляжа),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42:10:0404001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D:\Work\Bachti\!!!ВНУТРЕННИЕ\декабрь\презентация\фотозона разм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60" y="143748"/>
            <a:ext cx="1578205" cy="124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70466" y="71735"/>
            <a:ext cx="8928992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Площадки для реализации инвестиционных проектов</a:t>
            </a:r>
          </a:p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территории Прокопьевского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223103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9"/>
            <a:ext cx="778356" cy="126449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865187" y="1007839"/>
            <a:ext cx="8496250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5238" y="1415605"/>
            <a:ext cx="11017223" cy="480131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Земельный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участок  НТО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пгт. Краснобродский, в районе 5-го микрорайона (зона отдыха у воды пляжа),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42:10:0404001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Земельный участок  НТО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- пгт. Краснобродский, в районе 5-го микрорайона (зона отдыха у воды пляжа),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42:10:0404001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Инвестиционная площадка под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производство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– площадь з/у 0,02208 га, гараж 220,8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(Яснополянское сельское поселение, с.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Шарап, ул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Центральная 39а,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42:10:0204001:927)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Инвестиционная площадка под производство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– площадь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з/у 0,02445 га, здание 244,5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Яснополянское сельское поселение, с.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Шарап, ул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Центральная 39а,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42:10:0204001:879)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Инвестиционная площадка под производство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– площадь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з/у 0,02949 га, склад 294,9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(Яснополянское сельское поселение, с.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Шарап, ул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Центральная 39а,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42:10:0204001:896)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Инвестиционная площадка под производство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– площадь  з/у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714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., здание 453,1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(с. Шарап ул. Центральная 2а,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42:10:0204001:326:15, 42:10:0204001:819)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Инвестиционная площадка под производство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– площадь  з/у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1 га, здание 518,1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., 7 гаражных боксов 387,4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., здание столовой 56,2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(п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Новосафоновский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ул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Молодежная 1а,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42:10:0303002:1398)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Инвестиционная площадка под производство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– площадь  з/у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20,99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., здание МКД 154,4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(пгт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Краснобродский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ул.Тимофеева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д.14,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42:21:0803009:3)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D:\Work\Bachti\!!!ВНУТРЕННИЕ\декабрь\презентация\фотозона разм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60" y="143748"/>
            <a:ext cx="1578205" cy="124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70466" y="71735"/>
            <a:ext cx="8928992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Площадки для реализации инвестиционных проектов</a:t>
            </a:r>
          </a:p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территории Прокопьевского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292760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9"/>
            <a:ext cx="778356" cy="126449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865187" y="1007839"/>
            <a:ext cx="8496250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6137" y="1169132"/>
            <a:ext cx="11017223" cy="507831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Инвестиционная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площадка под производство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– площадь  з/у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1221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., здание 789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(пгт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Краснобродский,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ул. Юбилейная д.3,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42:21:0802003:211, 42:21:0802003:210)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Инвестиционная площадка под производство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– площадь  з/у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1456 кв. м., склад 1091 кв. 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с.Верх-Егос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ул.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Луговая 2а,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42:10:0304001:377)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Сооружение АЗС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– площадь з/у 0,76 га, здание 12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(Яснополянское сельское поселение, автодорога «Ленинск – Кузнецкий – Новокузнецк – Междуреченск», пк.97 км, справа,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42:10:0201004:20)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Площадка (торговля)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– площадь здания 298,3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(пгт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Краснобродский,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ул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Западная д.21,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42:21:0802001:1231)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Площадка (административно–торговая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, точка питания)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– площадь здания 163,3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., з/у (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пгт. Краснобродский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, ул. Белинского, 14, 42:21:0804009:189,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42:21:0804009:49)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Площадка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(склад, магазин, офис, точка общественного питания)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площадь помещения 0,02 га (пгт. Краснобродский, ул. Комсомольская, </a:t>
            </a:r>
            <a:r>
              <a:rPr lang="ru-RU" sz="1800" dirty="0" err="1">
                <a:latin typeface="Arial" pitchFamily="34" charset="0"/>
                <a:cs typeface="Arial" pitchFamily="34" charset="0"/>
              </a:rPr>
              <a:t>зд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3,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42:21:0802008:101)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Площадка (административно–торговая)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– площадь з/у 1120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., здание 323,7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(пгт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Краснобродский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пер. Угольный 5а,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42:21:0803005:97)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Площадка (кафе, общественное питание)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– площадь з/у 2056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., здание 214,4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кв.м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. (автодорога Ленинск – Кузнецкий-Прокопьевск-Новокузнецк,76 км+100 м (справа),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42:10:0105004:191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D:\Work\Bachti\!!!ВНУТРЕННИЕ\декабрь\презентация\фотозона разм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1517" y="143748"/>
            <a:ext cx="1296148" cy="102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70466" y="71735"/>
            <a:ext cx="8928992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Площадки для реализации инвестиционных проектов</a:t>
            </a:r>
          </a:p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территории Прокопьевского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426727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1" y="26"/>
            <a:ext cx="778356" cy="126449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880097" y="936126"/>
            <a:ext cx="8568953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18468" y="1254727"/>
            <a:ext cx="3011710" cy="194630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 defTabSz="1022468"/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Строительство</a:t>
            </a:r>
          </a:p>
          <a:p>
            <a:pPr algn="ctr" defTabSz="1022468"/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обогатительной фабрики</a:t>
            </a:r>
          </a:p>
          <a:p>
            <a:pPr algn="ctr" defTabSz="1022468"/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«Кузбасс 300» (ООО «ШУ «Майское»)</a:t>
            </a:r>
          </a:p>
          <a:p>
            <a:pPr marL="342900" indent="-342900" defTabSz="1022468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spc="-1" dirty="0">
                <a:solidFill>
                  <a:prstClr val="black"/>
                </a:solidFill>
                <a:latin typeface="Times New Roman"/>
              </a:rPr>
              <a:t>срок реализации: </a:t>
            </a:r>
            <a:r>
              <a:rPr lang="ru-RU" sz="1400" b="1" spc="-1" dirty="0">
                <a:solidFill>
                  <a:srgbClr val="C00000"/>
                </a:solidFill>
                <a:latin typeface="Times New Roman"/>
              </a:rPr>
              <a:t>2018-2026 </a:t>
            </a:r>
            <a:r>
              <a:rPr lang="ru-RU" sz="1400" b="1" spc="-1" dirty="0" err="1">
                <a:solidFill>
                  <a:srgbClr val="C00000"/>
                </a:solidFill>
                <a:latin typeface="Times New Roman"/>
              </a:rPr>
              <a:t>гг</a:t>
            </a:r>
            <a:endParaRPr lang="ru-RU" sz="1400" b="1" spc="-1" dirty="0">
              <a:solidFill>
                <a:srgbClr val="C00000"/>
              </a:solidFill>
              <a:latin typeface="Times New Roman"/>
            </a:endParaRPr>
          </a:p>
          <a:p>
            <a:pPr marL="342900" indent="-342900" defTabSz="1022468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spc="-1" dirty="0">
                <a:solidFill>
                  <a:prstClr val="black"/>
                </a:solidFill>
                <a:latin typeface="Times New Roman"/>
              </a:rPr>
              <a:t>инвестиции – </a:t>
            </a:r>
            <a:r>
              <a:rPr lang="en-US" sz="1400" b="1" spc="-1" dirty="0">
                <a:solidFill>
                  <a:srgbClr val="C00000"/>
                </a:solidFill>
                <a:latin typeface="Times New Roman"/>
              </a:rPr>
              <a:t>7</a:t>
            </a:r>
            <a:r>
              <a:rPr lang="ru-RU" sz="1400" b="1" spc="-1" dirty="0">
                <a:solidFill>
                  <a:srgbClr val="C00000"/>
                </a:solidFill>
                <a:latin typeface="Times New Roman"/>
              </a:rPr>
              <a:t> </a:t>
            </a:r>
            <a:r>
              <a:rPr lang="en-US" sz="1400" b="1" spc="-1" dirty="0">
                <a:solidFill>
                  <a:srgbClr val="C00000"/>
                </a:solidFill>
                <a:latin typeface="Times New Roman"/>
              </a:rPr>
              <a:t>975</a:t>
            </a:r>
            <a:r>
              <a:rPr lang="ru-RU" sz="1400" b="1" spc="-1" dirty="0">
                <a:solidFill>
                  <a:srgbClr val="C00000"/>
                </a:solidFill>
                <a:latin typeface="Times New Roman"/>
              </a:rPr>
              <a:t>,5 млн руб.</a:t>
            </a:r>
          </a:p>
          <a:p>
            <a:pPr marL="342900" indent="-342900" defTabSz="1022468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spc="-1" dirty="0">
                <a:solidFill>
                  <a:srgbClr val="C00000"/>
                </a:solidFill>
                <a:latin typeface="Times New Roman"/>
              </a:rPr>
              <a:t>208</a:t>
            </a:r>
            <a:r>
              <a:rPr lang="ru-RU" sz="1400" b="1" spc="-1" dirty="0">
                <a:solidFill>
                  <a:prstClr val="black"/>
                </a:solidFill>
                <a:latin typeface="Times New Roman"/>
              </a:rPr>
              <a:t> новых рабочих мест</a:t>
            </a:r>
            <a:endParaRPr lang="ru-RU" sz="1400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11" name="Рисунок 10" descr="C:\Users\shepeleva_te\Desktop\Документы сектора\Брошюры\К брошюре 3\Энричевская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20759" r="6855" b="19732"/>
          <a:stretch/>
        </p:blipFill>
        <p:spPr bwMode="auto">
          <a:xfrm>
            <a:off x="3938240" y="3223552"/>
            <a:ext cx="4129573" cy="2669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5692986" y="1222068"/>
            <a:ext cx="2987442" cy="183724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 defTabSz="1022468">
              <a:lnSpc>
                <a:spcPts val="2000"/>
              </a:lnSpc>
            </a:pP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Строительство</a:t>
            </a:r>
          </a:p>
          <a:p>
            <a:pPr algn="ctr" defTabSz="1022468">
              <a:lnSpc>
                <a:spcPts val="2000"/>
              </a:lnSpc>
            </a:pP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обогатительной фабрики</a:t>
            </a:r>
          </a:p>
          <a:p>
            <a:pPr algn="ctr" defTabSz="1022468">
              <a:lnSpc>
                <a:spcPts val="2000"/>
              </a:lnSpc>
            </a:pP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ЦОФ «</a:t>
            </a:r>
            <a:r>
              <a:rPr lang="ru-RU" sz="1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Энричевская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marL="342900" indent="-342900" defTabSz="1022468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spc="-1" dirty="0">
                <a:solidFill>
                  <a:prstClr val="black"/>
                </a:solidFill>
                <a:latin typeface="Times New Roman"/>
              </a:rPr>
              <a:t>срок реализации: </a:t>
            </a:r>
            <a:r>
              <a:rPr lang="ru-RU" sz="1400" b="1" spc="-1" dirty="0">
                <a:solidFill>
                  <a:srgbClr val="C00000"/>
                </a:solidFill>
                <a:latin typeface="Times New Roman"/>
              </a:rPr>
              <a:t>2021-2028 </a:t>
            </a:r>
            <a:r>
              <a:rPr lang="ru-RU" sz="1400" b="1" spc="-1" dirty="0" err="1">
                <a:solidFill>
                  <a:srgbClr val="C00000"/>
                </a:solidFill>
                <a:latin typeface="Times New Roman"/>
              </a:rPr>
              <a:t>гг</a:t>
            </a:r>
            <a:endParaRPr lang="ru-RU" sz="1400" b="1" spc="-1" dirty="0">
              <a:solidFill>
                <a:srgbClr val="C00000"/>
              </a:solidFill>
              <a:latin typeface="Times New Roman"/>
            </a:endParaRPr>
          </a:p>
          <a:p>
            <a:pPr marL="342900" indent="-342900" defTabSz="1022468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spc="-1" dirty="0">
                <a:solidFill>
                  <a:prstClr val="black"/>
                </a:solidFill>
                <a:latin typeface="Times New Roman"/>
              </a:rPr>
              <a:t>инвестиции – </a:t>
            </a:r>
            <a:r>
              <a:rPr lang="ru-RU" sz="1400" b="1" spc="-1" dirty="0">
                <a:solidFill>
                  <a:srgbClr val="C00000"/>
                </a:solidFill>
                <a:latin typeface="Times New Roman"/>
              </a:rPr>
              <a:t>7 500 млн руб.</a:t>
            </a:r>
          </a:p>
          <a:p>
            <a:pPr marL="342900" indent="-342900" defTabSz="1022468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spc="-1" dirty="0">
                <a:solidFill>
                  <a:srgbClr val="C00000"/>
                </a:solidFill>
                <a:latin typeface="Times New Roman"/>
              </a:rPr>
              <a:t>500</a:t>
            </a:r>
            <a:r>
              <a:rPr lang="ru-RU" sz="1400" b="1" spc="-1" dirty="0">
                <a:solidFill>
                  <a:prstClr val="black"/>
                </a:solidFill>
                <a:latin typeface="Times New Roman"/>
              </a:rPr>
              <a:t> новых рабочих мест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10480" y="1254731"/>
            <a:ext cx="3103458" cy="198265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 defTabSz="1022468"/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Строительство</a:t>
            </a:r>
          </a:p>
          <a:p>
            <a:pPr algn="ctr" defTabSz="1022468"/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обогатительной фабрики «</a:t>
            </a:r>
            <a:r>
              <a:rPr lang="ru-RU" sz="1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Талдинская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ctr" defTabSz="1022468">
              <a:lnSpc>
                <a:spcPts val="2000"/>
              </a:lnSpc>
            </a:pPr>
            <a:endParaRPr lang="ru-RU" sz="1400" spc="-1" dirty="0">
              <a:solidFill>
                <a:prstClr val="black"/>
              </a:solidFill>
              <a:latin typeface="Times New Roman"/>
            </a:endParaRPr>
          </a:p>
          <a:p>
            <a:pPr marL="342900" indent="-342900" defTabSz="1022468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spc="-1" dirty="0">
                <a:solidFill>
                  <a:prstClr val="black"/>
                </a:solidFill>
                <a:latin typeface="Times New Roman"/>
              </a:rPr>
              <a:t>срок реализации: </a:t>
            </a:r>
            <a:r>
              <a:rPr lang="ru-RU" sz="1400" b="1" spc="-1" dirty="0">
                <a:solidFill>
                  <a:srgbClr val="C00000"/>
                </a:solidFill>
                <a:latin typeface="Times New Roman"/>
              </a:rPr>
              <a:t>2021-2028 </a:t>
            </a:r>
            <a:r>
              <a:rPr lang="ru-RU" sz="1400" b="1" spc="-1" dirty="0" err="1">
                <a:solidFill>
                  <a:srgbClr val="C00000"/>
                </a:solidFill>
                <a:latin typeface="Times New Roman"/>
              </a:rPr>
              <a:t>гг</a:t>
            </a:r>
            <a:endParaRPr lang="ru-RU" sz="1400" b="1" spc="-1" dirty="0">
              <a:solidFill>
                <a:srgbClr val="C00000"/>
              </a:solidFill>
              <a:latin typeface="Times New Roman"/>
            </a:endParaRPr>
          </a:p>
          <a:p>
            <a:pPr marL="342900" indent="-342900" defTabSz="1022468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spc="-1" dirty="0">
                <a:solidFill>
                  <a:prstClr val="black"/>
                </a:solidFill>
                <a:latin typeface="Times New Roman"/>
              </a:rPr>
              <a:t>инвестиции – </a:t>
            </a:r>
            <a:r>
              <a:rPr lang="ru-RU" sz="1400" b="1" spc="-1" dirty="0">
                <a:solidFill>
                  <a:srgbClr val="C00000"/>
                </a:solidFill>
                <a:latin typeface="Times New Roman"/>
              </a:rPr>
              <a:t>11 340 млн руб.</a:t>
            </a:r>
          </a:p>
          <a:p>
            <a:pPr marL="342900" indent="-342900" defTabSz="1022468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spc="-1" dirty="0">
                <a:solidFill>
                  <a:srgbClr val="C00000"/>
                </a:solidFill>
                <a:latin typeface="Times New Roman"/>
              </a:rPr>
              <a:t>332</a:t>
            </a:r>
            <a:r>
              <a:rPr lang="ru-RU" sz="1400" b="1" spc="-1" dirty="0">
                <a:solidFill>
                  <a:prstClr val="black"/>
                </a:solidFill>
                <a:latin typeface="Times New Roman"/>
              </a:rPr>
              <a:t> новых рабочих мест</a:t>
            </a:r>
          </a:p>
        </p:txBody>
      </p:sp>
      <p:pic>
        <p:nvPicPr>
          <p:cNvPr id="1026" name="Picture 2" descr="C:\Users\ECON\AppData\Local\Temp\{B4DB9060-32D8-4BEF-B7B9-22457E71EF1E}.t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33" y="3237388"/>
            <a:ext cx="3656839" cy="258542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12" name="Rectangle: Top Corners Rounded 39">
            <a:extLst>
              <a:ext uri="{FF2B5EF4-FFF2-40B4-BE49-F238E27FC236}">
                <a16:creationId xmlns="" xmlns:a16="http://schemas.microsoft.com/office/drawing/2014/main" id="{08FE77E5-5881-406D-80E1-186D5D077526}"/>
              </a:ext>
            </a:extLst>
          </p:cNvPr>
          <p:cNvSpPr/>
          <p:nvPr/>
        </p:nvSpPr>
        <p:spPr>
          <a:xfrm>
            <a:off x="332276" y="5775372"/>
            <a:ext cx="3312369" cy="3189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06" tIns="45615" rIns="91206" bIns="45615" rtlCol="0" anchor="ctr"/>
          <a:lstStyle/>
          <a:p>
            <a:pPr algn="ctr" defTabSz="1022468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Oval 52">
            <a:extLst>
              <a:ext uri="{FF2B5EF4-FFF2-40B4-BE49-F238E27FC236}">
                <a16:creationId xmlns="" xmlns:a16="http://schemas.microsoft.com/office/drawing/2014/main" id="{AC5924B7-28DD-4AC0-9F69-F37B70550714}"/>
              </a:ext>
            </a:extLst>
          </p:cNvPr>
          <p:cNvSpPr/>
          <p:nvPr/>
        </p:nvSpPr>
        <p:spPr>
          <a:xfrm>
            <a:off x="403768" y="5875245"/>
            <a:ext cx="3168352" cy="276924"/>
          </a:xfrm>
          <a:prstGeom prst="round2SameRect">
            <a:avLst>
              <a:gd name="adj1" fmla="val 37539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06" tIns="45615" rIns="91206" bIns="45615" rtlCol="0" anchor="ctr"/>
          <a:lstStyle/>
          <a:p>
            <a:pPr algn="ctr" defTabSz="1022468"/>
            <a:endParaRPr lang="en-US" sz="3600" b="1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4294" y="5893117"/>
            <a:ext cx="2988333" cy="276924"/>
          </a:xfrm>
          <a:prstGeom prst="rect">
            <a:avLst/>
          </a:prstGeom>
          <a:noFill/>
        </p:spPr>
        <p:txBody>
          <a:bodyPr wrap="square" lIns="91359" tIns="45683" rIns="91359" bIns="45683" rtlCol="0">
            <a:spAutoFit/>
          </a:bodyPr>
          <a:lstStyle/>
          <a:p>
            <a:pPr algn="ctr" defTabSz="1022468"/>
            <a:r>
              <a:rPr lang="ru-RU" sz="1200" b="1" dirty="0">
                <a:solidFill>
                  <a:srgbClr val="4F81BD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Обогатительная фабрика «Кузбасс 300»</a:t>
            </a:r>
          </a:p>
        </p:txBody>
      </p:sp>
      <p:sp>
        <p:nvSpPr>
          <p:cNvPr id="21" name="Rectangle: Top Corners Rounded 39">
            <a:extLst>
              <a:ext uri="{FF2B5EF4-FFF2-40B4-BE49-F238E27FC236}">
                <a16:creationId xmlns="" xmlns:a16="http://schemas.microsoft.com/office/drawing/2014/main" id="{08FE77E5-5881-406D-80E1-186D5D077526}"/>
              </a:ext>
            </a:extLst>
          </p:cNvPr>
          <p:cNvSpPr/>
          <p:nvPr/>
        </p:nvSpPr>
        <p:spPr>
          <a:xfrm>
            <a:off x="4238839" y="5760367"/>
            <a:ext cx="3528391" cy="3189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06" tIns="45615" rIns="91206" bIns="45615" rtlCol="0" anchor="ctr"/>
          <a:lstStyle/>
          <a:p>
            <a:pPr algn="ctr" defTabSz="1022468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Oval 52">
            <a:extLst>
              <a:ext uri="{FF2B5EF4-FFF2-40B4-BE49-F238E27FC236}">
                <a16:creationId xmlns="" xmlns:a16="http://schemas.microsoft.com/office/drawing/2014/main" id="{AC5924B7-28DD-4AC0-9F69-F37B70550714}"/>
              </a:ext>
            </a:extLst>
          </p:cNvPr>
          <p:cNvSpPr/>
          <p:nvPr/>
        </p:nvSpPr>
        <p:spPr>
          <a:xfrm>
            <a:off x="4324331" y="5862811"/>
            <a:ext cx="3390347" cy="408245"/>
          </a:xfrm>
          <a:prstGeom prst="round2SameRect">
            <a:avLst>
              <a:gd name="adj1" fmla="val 37539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06" tIns="45615" rIns="91206" bIns="45615" rtlCol="0" anchor="ctr"/>
          <a:lstStyle/>
          <a:p>
            <a:pPr algn="ctr" defTabSz="1022468"/>
            <a:endParaRPr lang="en-US" sz="3600" b="1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16318" y="5871121"/>
            <a:ext cx="3606371" cy="281283"/>
          </a:xfrm>
          <a:prstGeom prst="rect">
            <a:avLst/>
          </a:prstGeom>
          <a:noFill/>
        </p:spPr>
        <p:txBody>
          <a:bodyPr wrap="square" lIns="91359" tIns="45683" rIns="91359" bIns="45683" rtlCol="0">
            <a:spAutoFit/>
          </a:bodyPr>
          <a:lstStyle/>
          <a:p>
            <a:pPr algn="ctr" defTabSz="1022468"/>
            <a:r>
              <a:rPr lang="ru-RU" sz="1200" b="1" dirty="0">
                <a:solidFill>
                  <a:srgbClr val="4F81BD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Обогатительная фабрика ЦОФ «</a:t>
            </a:r>
            <a:r>
              <a:rPr lang="ru-RU" sz="1200" b="1" dirty="0" err="1">
                <a:solidFill>
                  <a:srgbClr val="4F81BD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Энричевская</a:t>
            </a:r>
            <a:r>
              <a:rPr lang="ru-RU" sz="1200" b="1" dirty="0">
                <a:solidFill>
                  <a:srgbClr val="4F81BD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0455" y="71735"/>
            <a:ext cx="8899014" cy="825918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pPr lvl="0" algn="ctr" defTabSz="864103">
              <a:defRPr/>
            </a:pPr>
            <a:r>
              <a:rPr lang="ru-RU" sz="2400" b="1" kern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Инвестиционные проекты, реализуемые на территории </a:t>
            </a:r>
          </a:p>
          <a:p>
            <a:pPr lvl="0" defTabSz="864103">
              <a:defRPr/>
            </a:pPr>
            <a:r>
              <a:rPr lang="ru-RU" sz="2400" b="1" kern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Прокопьевского </a:t>
            </a:r>
            <a:r>
              <a:rPr lang="ru-RU" sz="2400" b="1" kern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муниципального округа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83759" y="1222068"/>
            <a:ext cx="2987442" cy="183724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 defTabSz="1022468">
              <a:lnSpc>
                <a:spcPts val="2000"/>
              </a:lnSpc>
            </a:pP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Отработка известняка на </a:t>
            </a:r>
            <a:r>
              <a:rPr lang="ru-RU" sz="1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Артыштинском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участке</a:t>
            </a:r>
          </a:p>
          <a:p>
            <a:pPr algn="ctr" defTabSz="1022468">
              <a:lnSpc>
                <a:spcPts val="2000"/>
              </a:lnSpc>
            </a:pP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АО «Сибирский карьер» </a:t>
            </a:r>
          </a:p>
          <a:p>
            <a:pPr marL="342900" indent="-342900" defTabSz="1022468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spc="-1" dirty="0">
                <a:solidFill>
                  <a:prstClr val="black"/>
                </a:solidFill>
                <a:latin typeface="Times New Roman"/>
              </a:rPr>
              <a:t>срок реализации: </a:t>
            </a:r>
            <a:r>
              <a:rPr lang="ru-RU" sz="1400" b="1" spc="-1" dirty="0">
                <a:solidFill>
                  <a:srgbClr val="C00000"/>
                </a:solidFill>
                <a:latin typeface="Times New Roman"/>
              </a:rPr>
              <a:t>2019-2028 </a:t>
            </a:r>
            <a:r>
              <a:rPr lang="ru-RU" sz="1400" b="1" spc="-1" dirty="0" err="1">
                <a:solidFill>
                  <a:srgbClr val="C00000"/>
                </a:solidFill>
                <a:latin typeface="Times New Roman"/>
              </a:rPr>
              <a:t>гг</a:t>
            </a:r>
            <a:endParaRPr lang="ru-RU" sz="1400" b="1" spc="-1" dirty="0">
              <a:solidFill>
                <a:srgbClr val="C00000"/>
              </a:solidFill>
              <a:latin typeface="Times New Roman"/>
            </a:endParaRPr>
          </a:p>
          <a:p>
            <a:pPr marL="342900" indent="-342900" defTabSz="1022468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spc="-1" dirty="0">
                <a:solidFill>
                  <a:prstClr val="black"/>
                </a:solidFill>
                <a:latin typeface="Times New Roman"/>
              </a:rPr>
              <a:t>инвестиции – </a:t>
            </a:r>
            <a:r>
              <a:rPr lang="ru-RU" sz="1400" b="1" spc="-1" dirty="0">
                <a:solidFill>
                  <a:srgbClr val="C00000"/>
                </a:solidFill>
                <a:latin typeface="Times New Roman"/>
              </a:rPr>
              <a:t>184,9 млн руб.</a:t>
            </a:r>
          </a:p>
          <a:p>
            <a:pPr marL="342900" indent="-342900" defTabSz="1022468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b="1" spc="-1" dirty="0">
                <a:solidFill>
                  <a:srgbClr val="C00000"/>
                </a:solidFill>
                <a:latin typeface="Times New Roman"/>
              </a:rPr>
              <a:t>61</a:t>
            </a:r>
            <a:r>
              <a:rPr lang="ru-RU" sz="1400" b="1" spc="-1" dirty="0">
                <a:solidFill>
                  <a:prstClr val="black"/>
                </a:solidFill>
                <a:latin typeface="Times New Roman"/>
              </a:rPr>
              <a:t> новое рабочее место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34"/>
          <a:stretch/>
        </p:blipFill>
        <p:spPr>
          <a:xfrm>
            <a:off x="8067813" y="3223552"/>
            <a:ext cx="3403388" cy="2669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Rectangle: Top Corners Rounded 39">
            <a:extLst>
              <a:ext uri="{FF2B5EF4-FFF2-40B4-BE49-F238E27FC236}">
                <a16:creationId xmlns:a16="http://schemas.microsoft.com/office/drawing/2014/main" xmlns="" id="{08FE77E5-5881-406D-80E1-186D5D077526}"/>
              </a:ext>
            </a:extLst>
          </p:cNvPr>
          <p:cNvSpPr/>
          <p:nvPr/>
        </p:nvSpPr>
        <p:spPr>
          <a:xfrm>
            <a:off x="8730851" y="5775372"/>
            <a:ext cx="2161573" cy="45066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06" tIns="45615" rIns="91206" bIns="45615" rtlCol="0" anchor="ctr"/>
          <a:lstStyle/>
          <a:p>
            <a:pPr algn="ctr" defTabSz="1022472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Oval 52">
            <a:extLst>
              <a:ext uri="{FF2B5EF4-FFF2-40B4-BE49-F238E27FC236}">
                <a16:creationId xmlns:a16="http://schemas.microsoft.com/office/drawing/2014/main" xmlns="" id="{AC5924B7-28DD-4AC0-9F69-F37B70550714}"/>
              </a:ext>
            </a:extLst>
          </p:cNvPr>
          <p:cNvSpPr/>
          <p:nvPr/>
        </p:nvSpPr>
        <p:spPr>
          <a:xfrm>
            <a:off x="8803516" y="5862808"/>
            <a:ext cx="2016224" cy="382627"/>
          </a:xfrm>
          <a:prstGeom prst="round2SameRect">
            <a:avLst>
              <a:gd name="adj1" fmla="val 37539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06" tIns="45615" rIns="91206" bIns="45615" rtlCol="0" anchor="ctr"/>
          <a:lstStyle/>
          <a:p>
            <a:pPr algn="ctr" defTabSz="1022472"/>
            <a:endParaRPr lang="en-US" sz="3600" b="1" dirty="0">
              <a:solidFill>
                <a:prstClr val="black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863781" y="5893123"/>
            <a:ext cx="1944217" cy="281283"/>
          </a:xfrm>
          <a:prstGeom prst="rect">
            <a:avLst/>
          </a:prstGeom>
          <a:noFill/>
        </p:spPr>
        <p:txBody>
          <a:bodyPr wrap="square" lIns="91359" tIns="45683" rIns="91359" bIns="45683" rtlCol="0">
            <a:spAutoFit/>
          </a:bodyPr>
          <a:lstStyle/>
          <a:p>
            <a:pPr algn="ctr" defTabSz="1022472"/>
            <a:r>
              <a:rPr lang="ru-RU" sz="1200" b="1" dirty="0">
                <a:solidFill>
                  <a:srgbClr val="4F81BD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АО «Сибирский карьер»</a:t>
            </a:r>
          </a:p>
        </p:txBody>
      </p:sp>
    </p:spTree>
    <p:extLst>
      <p:ext uri="{BB962C8B-B14F-4D97-AF65-F5344CB8AC3E}">
        <p14:creationId xmlns:p14="http://schemas.microsoft.com/office/powerpoint/2010/main" val="290743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1" y="25"/>
            <a:ext cx="778356" cy="126449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60437" y="2559683"/>
            <a:ext cx="3775320" cy="111019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 defTabSz="1022468"/>
            <a:r>
              <a:rPr lang="ru-RU" sz="1300" b="1" dirty="0">
                <a:solidFill>
                  <a:srgbClr val="4F81BD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ИП </a:t>
            </a:r>
            <a:r>
              <a:rPr lang="ru-RU" sz="1300" b="1" dirty="0" err="1">
                <a:solidFill>
                  <a:srgbClr val="4F81BD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Писарчук</a:t>
            </a:r>
            <a:r>
              <a:rPr lang="ru-RU" sz="1300" b="1" dirty="0">
                <a:solidFill>
                  <a:srgbClr val="4F81BD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 В.И. </a:t>
            </a:r>
            <a:r>
              <a:rPr lang="ru-RU" sz="1300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(с</a:t>
            </a:r>
            <a:r>
              <a:rPr lang="ru-RU" sz="13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оздание питомника</a:t>
            </a:r>
          </a:p>
          <a:p>
            <a:pPr algn="ctr" defTabSz="1022468"/>
            <a:r>
              <a:rPr lang="ru-RU" sz="13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цветочно–декоративных растений</a:t>
            </a:r>
            <a:r>
              <a:rPr lang="ru-RU" sz="1300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 defTabSz="1022468">
              <a:buFont typeface="Wingdings" pitchFamily="2" charset="2"/>
              <a:buChar char="Ø"/>
            </a:pP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срок реализации: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2023-2025 </a:t>
            </a:r>
            <a:r>
              <a:rPr lang="ru-RU" sz="1300" b="1" spc="-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endParaRPr lang="ru-RU" sz="1300" b="1" spc="-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1022468">
              <a:buFont typeface="Wingdings" pitchFamily="2" charset="2"/>
              <a:buChar char="Ø"/>
            </a:pP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инвестиции –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17,25  млн руб.</a:t>
            </a:r>
          </a:p>
          <a:p>
            <a:pPr marL="342900" indent="-342900" defTabSz="1022468">
              <a:buFont typeface="Wingdings" pitchFamily="2" charset="2"/>
              <a:buChar char="Ø"/>
            </a:pP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новых рабочих места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44915" y="2559684"/>
            <a:ext cx="3334514" cy="111019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 defTabSz="1022468"/>
            <a:r>
              <a:rPr lang="ru-RU" sz="1300" b="1" dirty="0">
                <a:solidFill>
                  <a:srgbClr val="4F81BD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ООО «СХП </a:t>
            </a:r>
            <a:r>
              <a:rPr lang="ru-RU" sz="1300" b="1" dirty="0" err="1">
                <a:solidFill>
                  <a:srgbClr val="4F81BD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Михайловаское</a:t>
            </a:r>
            <a:r>
              <a:rPr lang="ru-RU" sz="1300" b="1" dirty="0">
                <a:solidFill>
                  <a:srgbClr val="4F81BD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 defTabSz="1022468"/>
            <a:r>
              <a:rPr lang="ru-RU" sz="1300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(развитие предприятия)</a:t>
            </a:r>
          </a:p>
          <a:p>
            <a:pPr marL="342900" indent="-342900" defTabSz="1022468">
              <a:buFont typeface="Wingdings" pitchFamily="2" charset="2"/>
              <a:buChar char="Ø"/>
            </a:pP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срок реализации: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2019-2028 </a:t>
            </a:r>
            <a:r>
              <a:rPr lang="ru-RU" sz="1300" b="1" spc="-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endParaRPr lang="ru-RU" sz="1300" b="1" spc="-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1022468">
              <a:buFont typeface="Wingdings" pitchFamily="2" charset="2"/>
              <a:buChar char="Ø"/>
            </a:pP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инвестиции –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322 млн руб.</a:t>
            </a:r>
          </a:p>
          <a:p>
            <a:pPr marL="342900" indent="-342900" defTabSz="1022468">
              <a:buFont typeface="Wingdings" pitchFamily="2" charset="2"/>
              <a:buChar char="Ø"/>
            </a:pP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новых рабочих места</a:t>
            </a:r>
          </a:p>
        </p:txBody>
      </p:sp>
      <p:pic>
        <p:nvPicPr>
          <p:cNvPr id="27" name="Picture 2" descr="C:\Users\User\Downloads\Фото Мих,ПФ и Коч (1)\Фото Мих,ПФ и Коч\ПФ\Фото предприятия\IMG_2802[1]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38" b="15406"/>
          <a:stretch/>
        </p:blipFill>
        <p:spPr bwMode="auto">
          <a:xfrm>
            <a:off x="7705253" y="736604"/>
            <a:ext cx="3456384" cy="192741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32" name="TextBox 31"/>
          <p:cNvSpPr txBox="1"/>
          <p:nvPr/>
        </p:nvSpPr>
        <p:spPr>
          <a:xfrm>
            <a:off x="7404325" y="2559684"/>
            <a:ext cx="4117755" cy="111019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 defTabSz="1022468"/>
            <a:r>
              <a:rPr lang="ru-RU" sz="13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ООО «Птицефабрика Трудармейская»</a:t>
            </a:r>
          </a:p>
          <a:p>
            <a:pPr algn="ctr" defTabSz="1022468"/>
            <a:r>
              <a:rPr lang="ru-RU" sz="1300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(реконструкция предприятия)</a:t>
            </a:r>
          </a:p>
          <a:p>
            <a:pPr marL="342900" indent="-342900" defTabSz="1022468">
              <a:buFont typeface="Wingdings" pitchFamily="2" charset="2"/>
              <a:buChar char="Ø"/>
            </a:pP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срок реализации: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2016-2030 </a:t>
            </a:r>
            <a:r>
              <a:rPr lang="ru-RU" sz="1300" b="1" spc="-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endParaRPr lang="ru-RU" sz="1300" b="1" spc="-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1022468">
              <a:buFont typeface="Wingdings" pitchFamily="2" charset="2"/>
              <a:buChar char="Ø"/>
            </a:pP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инвестиции –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500  млн руб.</a:t>
            </a:r>
          </a:p>
          <a:p>
            <a:pPr marL="342900" indent="-342900" defTabSz="1022468">
              <a:buFont typeface="Wingdings" pitchFamily="2" charset="2"/>
              <a:buChar char="Ø"/>
            </a:pP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новых рабочих мест</a:t>
            </a:r>
          </a:p>
        </p:txBody>
      </p:sp>
      <p:pic>
        <p:nvPicPr>
          <p:cNvPr id="39" name="Рисунок 38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" t="4510" r="28038" b="2758"/>
          <a:stretch/>
        </p:blipFill>
        <p:spPr>
          <a:xfrm>
            <a:off x="3888830" y="773245"/>
            <a:ext cx="3744415" cy="1890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1040333" y="-72281"/>
            <a:ext cx="8856374" cy="825918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pPr defTabSz="864103">
              <a:defRPr/>
            </a:pPr>
            <a:r>
              <a:rPr lang="ru-RU" sz="2400" b="1" kern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Инвестиционные проекты, реализуемые на территории </a:t>
            </a:r>
          </a:p>
          <a:p>
            <a:pPr defTabSz="864103">
              <a:defRPr/>
            </a:pPr>
            <a:r>
              <a:rPr lang="ru-RU" sz="2400" b="1" kern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Прокопьевского муниципального округа</a:t>
            </a:r>
          </a:p>
        </p:txBody>
      </p:sp>
      <p:pic>
        <p:nvPicPr>
          <p:cNvPr id="19" name="Рисунок 18" descr="C:\Users\MUNFOND\Desktop\Снимок11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69" y="719807"/>
            <a:ext cx="3120865" cy="1901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3" descr="D:\Users\shepeleva_te\Desktop\Доклад по инвет деятельности\Фото\Боровково\Steel-Silos-for-Wheat-Maize-Corn-Storage-100tons-200tons-500tons-1000ton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70" y="3630077"/>
            <a:ext cx="3120864" cy="1875045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4" name="Picture 2" descr="D:\Users\shepeleva_te\Desktop\Доклад по инвет деятельности\Фото\Боровково\share-photo-11394353372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831" y="3677784"/>
            <a:ext cx="3816422" cy="1859049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20" name="Picture 2" descr="D:\Users\shepeleva_te\Desktop\Доклад по инвет деятельности\Фото\Кочетыгов\IMG-20251001-WA003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253" y="3669874"/>
            <a:ext cx="3456384" cy="186695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21" name="TextBox 20"/>
          <p:cNvSpPr txBox="1"/>
          <p:nvPr/>
        </p:nvSpPr>
        <p:spPr>
          <a:xfrm>
            <a:off x="431950" y="5505122"/>
            <a:ext cx="3775320" cy="90662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 defTabSz="1022468"/>
            <a:r>
              <a:rPr lang="ru-RU" sz="1300" b="1" dirty="0">
                <a:solidFill>
                  <a:srgbClr val="4F81BD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ООО «Боровково» </a:t>
            </a:r>
            <a:r>
              <a:rPr lang="ru-RU" sz="1300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(строительство и ввод в эксплуатацию силосов)</a:t>
            </a:r>
          </a:p>
          <a:p>
            <a:pPr marL="342900" indent="-342900" defTabSz="1022468">
              <a:buFont typeface="Wingdings" pitchFamily="2" charset="2"/>
              <a:buChar char="Ø"/>
            </a:pP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срок реализации: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2025-2026 </a:t>
            </a:r>
            <a:r>
              <a:rPr lang="ru-RU" sz="1300" b="1" spc="-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endParaRPr lang="ru-RU" sz="1300" b="1" spc="-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1022468">
              <a:buFont typeface="Wingdings" pitchFamily="2" charset="2"/>
              <a:buChar char="Ø"/>
            </a:pP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инвестиции –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47  млн руб.</a:t>
            </a:r>
            <a:endParaRPr lang="ru-RU" sz="1300" b="1" spc="-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90373" y="5512275"/>
            <a:ext cx="3693017" cy="90662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 defTabSz="1022468"/>
            <a:r>
              <a:rPr lang="ru-RU" sz="1300" b="1" dirty="0">
                <a:solidFill>
                  <a:srgbClr val="4F81BD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ООО «Боровково» </a:t>
            </a:r>
            <a:r>
              <a:rPr lang="ru-RU" sz="1300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(строительство ангара для сельскохозяйственной техники)</a:t>
            </a:r>
          </a:p>
          <a:p>
            <a:pPr marL="342900" indent="-342900" defTabSz="1022468">
              <a:buFont typeface="Wingdings" pitchFamily="2" charset="2"/>
              <a:buChar char="Ø"/>
            </a:pP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срок реализации: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300" b="1" spc="-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endParaRPr lang="ru-RU" sz="1300" b="1" spc="-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1022468">
              <a:buFont typeface="Wingdings" pitchFamily="2" charset="2"/>
              <a:buChar char="Ø"/>
            </a:pP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инвестиции –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  млн руб.</a:t>
            </a:r>
            <a:endParaRPr lang="ru-RU" sz="1300" b="1" spc="-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73220" y="5340900"/>
            <a:ext cx="4228326" cy="113927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 defTabSz="1022468"/>
            <a:endParaRPr lang="ru-RU" sz="1500" b="1" dirty="0">
              <a:solidFill>
                <a:srgbClr val="4F81BD">
                  <a:lumMod val="25000"/>
                </a:srgb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1022468"/>
            <a:r>
              <a:rPr lang="ru-RU" sz="1300" b="1" dirty="0">
                <a:solidFill>
                  <a:srgbClr val="4F81BD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ИП КФХ </a:t>
            </a:r>
            <a:r>
              <a:rPr lang="ru-RU" sz="1300" b="1" dirty="0" err="1">
                <a:solidFill>
                  <a:srgbClr val="4F81BD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Кочетыгов</a:t>
            </a:r>
            <a:r>
              <a:rPr lang="ru-RU" sz="1300" b="1" dirty="0">
                <a:solidFill>
                  <a:srgbClr val="4F81BD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Е.В.</a:t>
            </a:r>
          </a:p>
          <a:p>
            <a:pPr algn="ctr" defTabSz="1022468"/>
            <a:r>
              <a:rPr lang="ru-RU" sz="1300" dirty="0">
                <a:solidFill>
                  <a:srgbClr val="4F81BD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(модернизация механизированного тока)</a:t>
            </a:r>
            <a:endParaRPr lang="ru-RU" sz="1300" spc="-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1022468">
              <a:buFont typeface="Wingdings" pitchFamily="2" charset="2"/>
              <a:buChar char="Ø"/>
            </a:pP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срок реализации: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300" b="1" spc="-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endParaRPr lang="ru-RU" sz="1300" b="1" spc="-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defTabSz="1022468">
              <a:buFont typeface="Wingdings" pitchFamily="2" charset="2"/>
              <a:buChar char="Ø"/>
            </a:pP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инвестиции – </a:t>
            </a:r>
            <a:r>
              <a:rPr lang="ru-RU" sz="1300" b="1" spc="-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25 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млн руб.</a:t>
            </a: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/рабочие места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 1 </a:t>
            </a:r>
          </a:p>
        </p:txBody>
      </p:sp>
    </p:spTree>
    <p:extLst>
      <p:ext uri="{BB962C8B-B14F-4D97-AF65-F5344CB8AC3E}">
        <p14:creationId xmlns:p14="http://schemas.microsoft.com/office/powerpoint/2010/main" val="375082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1" y="15"/>
            <a:ext cx="778356" cy="1264491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872966" y="768004"/>
            <a:ext cx="8416448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48469" y="2557624"/>
            <a:ext cx="3219411" cy="129266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 defTabSz="1022479"/>
            <a:r>
              <a:rPr lang="ru-RU" sz="13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ИП Володин И.В.</a:t>
            </a:r>
          </a:p>
          <a:p>
            <a:pPr algn="ctr" defTabSz="1022479"/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(строительство придорожного комплекса </a:t>
            </a:r>
            <a:endParaRPr lang="ru-RU" sz="13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1022479"/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кафе на 20 мест, АЗС, шиномонтаж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13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algn="ctr" defTabSz="1022479"/>
            <a:r>
              <a:rPr lang="ru-RU" sz="13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срок </a:t>
            </a:r>
            <a:r>
              <a:rPr lang="ru-RU" sz="13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реализации: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2021-2025</a:t>
            </a:r>
            <a:endParaRPr lang="ru-RU" sz="13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algn="ctr" defTabSz="1022479"/>
            <a:r>
              <a:rPr lang="ru-RU" sz="13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инвестиций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3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35 млн руб</a:t>
            </a:r>
            <a:r>
              <a:rPr lang="ru-RU" sz="1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algn="ctr" defTabSz="1022479"/>
            <a:r>
              <a:rPr lang="ru-RU" sz="1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14 новых </a:t>
            </a:r>
            <a:r>
              <a:rPr lang="ru-RU" sz="13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рабочих мест</a:t>
            </a:r>
            <a:endParaRPr lang="ru-RU" sz="13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rapezoid 104">
            <a:extLst>
              <a:ext uri="{FF2B5EF4-FFF2-40B4-BE49-F238E27FC236}">
                <a16:creationId xmlns="" xmlns:a16="http://schemas.microsoft.com/office/drawing/2014/main" id="{194C3FCB-DBD8-4DFF-BE52-69A3AB1D4D80}"/>
              </a:ext>
            </a:extLst>
          </p:cNvPr>
          <p:cNvSpPr/>
          <p:nvPr/>
        </p:nvSpPr>
        <p:spPr>
          <a:xfrm flipV="1">
            <a:off x="8491145" y="3005510"/>
            <a:ext cx="1714885" cy="162866"/>
          </a:xfrm>
          <a:prstGeom prst="trapezoid">
            <a:avLst>
              <a:gd name="adj" fmla="val 58087"/>
            </a:avLst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06" tIns="45615" rIns="91206" bIns="45615" rtlCol="0" anchor="ctr"/>
          <a:lstStyle/>
          <a:p>
            <a:pPr algn="ctr" defTabSz="1022479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Oval 52">
            <a:extLst>
              <a:ext uri="{FF2B5EF4-FFF2-40B4-BE49-F238E27FC236}">
                <a16:creationId xmlns="" xmlns:a16="http://schemas.microsoft.com/office/drawing/2014/main" id="{AC5924B7-28DD-4AC0-9F69-F37B70550714}"/>
              </a:ext>
            </a:extLst>
          </p:cNvPr>
          <p:cNvSpPr/>
          <p:nvPr/>
        </p:nvSpPr>
        <p:spPr>
          <a:xfrm>
            <a:off x="8353337" y="2996522"/>
            <a:ext cx="1944215" cy="243565"/>
          </a:xfrm>
          <a:prstGeom prst="round2SameRect">
            <a:avLst>
              <a:gd name="adj1" fmla="val 37539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06" tIns="45615" rIns="91206" bIns="45615" rtlCol="0" anchor="ctr"/>
          <a:lstStyle/>
          <a:p>
            <a:pPr algn="ctr" defTabSz="1022479"/>
            <a:endParaRPr lang="en-US" sz="3600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66504" y="2586815"/>
            <a:ext cx="3083494" cy="1287582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pPr algn="ctr" defTabSz="864099"/>
            <a:r>
              <a:rPr lang="ru-RU" sz="13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ООО «Сибирская горно-</a:t>
            </a:r>
          </a:p>
          <a:p>
            <a:pPr algn="ctr" defTabSz="864099"/>
            <a:r>
              <a:rPr lang="ru-RU" sz="13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транспортная компания» </a:t>
            </a:r>
          </a:p>
          <a:p>
            <a:pPr algn="ctr" defTabSz="864099"/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(производство 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воздушных 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фильтров)</a:t>
            </a:r>
          </a:p>
          <a:p>
            <a:pPr algn="ctr" defTabSz="1022479"/>
            <a:r>
              <a:rPr lang="ru-RU" sz="1300" b="1" spc="-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срок </a:t>
            </a: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реализации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2022-2026 </a:t>
            </a:r>
          </a:p>
          <a:p>
            <a:pPr algn="ctr" defTabSz="1022479"/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инвестиции –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60 млн руб.</a:t>
            </a:r>
          </a:p>
          <a:p>
            <a:pPr algn="ctr" defTabSz="1022479"/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новых рабочих </a:t>
            </a:r>
            <a:r>
              <a:rPr lang="ru-RU" sz="1300" b="1" spc="-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мест</a:t>
            </a:r>
            <a:endParaRPr lang="ru-RU" sz="13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379613" y="4608239"/>
            <a:ext cx="2741464" cy="1503026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pPr algn="ctr" defTabSz="864099"/>
            <a:r>
              <a:rPr lang="ru-RU" sz="13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ИП Кузнецов А.В.</a:t>
            </a:r>
          </a:p>
          <a:p>
            <a:pPr algn="ctr" defTabSz="864099"/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(строительство пекарни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defTabSz="864099"/>
            <a:endParaRPr lang="ru-RU" sz="13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algn="ctr" defTabSz="1022479"/>
            <a:r>
              <a:rPr lang="ru-RU" sz="1300" b="1" spc="-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срок </a:t>
            </a: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реализации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2025-2026 </a:t>
            </a:r>
          </a:p>
          <a:p>
            <a:pPr marL="342900" algn="ctr" defTabSz="1022479"/>
            <a:r>
              <a:rPr lang="ru-RU" sz="1300" b="1" spc="-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инвестиции </a:t>
            </a: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 млн руб.</a:t>
            </a:r>
          </a:p>
          <a:p>
            <a:pPr marL="342900" algn="ctr" defTabSz="1022479"/>
            <a:r>
              <a:rPr lang="ru-RU" sz="1300" b="1" spc="-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300" b="1" spc="-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новых рабочих места</a:t>
            </a:r>
          </a:p>
          <a:p>
            <a:pPr algn="ctr" defTabSz="864099"/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Рисунок 3" descr="Описание: Изображение выглядит как дом, небо, строительство, окно&#10;&#10;Содержимое, созданное искусственным интеллектом, может быть неверным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75" y="3971420"/>
            <a:ext cx="2976937" cy="22837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1" y="19"/>
            <a:ext cx="778356" cy="1264491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201601" y="-34103"/>
            <a:ext cx="8856374" cy="825918"/>
          </a:xfrm>
          <a:prstGeom prst="rect">
            <a:avLst/>
          </a:prstGeom>
          <a:noFill/>
        </p:spPr>
        <p:txBody>
          <a:bodyPr wrap="none" lIns="86411" tIns="43205" rIns="86411" bIns="43205" rtlCol="0">
            <a:spAutoFit/>
          </a:bodyPr>
          <a:lstStyle/>
          <a:p>
            <a:pPr defTabSz="864107">
              <a:defRPr/>
            </a:pPr>
            <a:r>
              <a:rPr lang="ru-RU" sz="2400" b="1" kern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Инвестиционные проекты, реализуемые на территории </a:t>
            </a:r>
          </a:p>
          <a:p>
            <a:pPr defTabSz="864107">
              <a:defRPr/>
            </a:pPr>
            <a:r>
              <a:rPr lang="ru-RU" sz="2400" b="1" kern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Прокопьевского муниципального округа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95639" y="2544879"/>
            <a:ext cx="3587550" cy="133882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 defTabSz="1022472"/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ИП </a:t>
            </a:r>
            <a:r>
              <a:rPr lang="ru-RU" sz="1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Саунин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С.А. </a:t>
            </a:r>
          </a:p>
          <a:p>
            <a:pPr algn="ctr" defTabSz="1022472"/>
            <a:r>
              <a:rPr lang="ru-RU" sz="1400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(с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троительство </a:t>
            </a:r>
            <a:r>
              <a:rPr lang="ru-RU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завода по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производству газированной и артезианской воды СНТ</a:t>
            </a:r>
            <a:r>
              <a:rPr lang="ru-RU" sz="1400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defTabSz="1022472"/>
            <a:r>
              <a:rPr lang="ru-RU" sz="1300" b="1" spc="-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срок </a:t>
            </a: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реализации: </a:t>
            </a:r>
            <a:r>
              <a:rPr lang="ru-RU" sz="1300" b="1" spc="-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2023-2026</a:t>
            </a:r>
            <a:endParaRPr lang="ru-RU" sz="1300" b="1" spc="-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1022472"/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инвестиции –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120  млн руб.</a:t>
            </a:r>
          </a:p>
          <a:p>
            <a:pPr algn="ctr" defTabSz="1022472"/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39</a:t>
            </a: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новых рабочих мест</a:t>
            </a:r>
          </a:p>
        </p:txBody>
      </p:sp>
      <p:pic>
        <p:nvPicPr>
          <p:cNvPr id="34" name="Picture 2" descr="C:\Users\ECON\AppData\Local\Temp\{2DB7AB2F-3F60-48D9-A212-DCB91789853D}.tmp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7" t="37861" r="1543" b="42041"/>
          <a:stretch/>
        </p:blipFill>
        <p:spPr bwMode="auto">
          <a:xfrm>
            <a:off x="7705253" y="816328"/>
            <a:ext cx="3377936" cy="1857357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74" y="861552"/>
            <a:ext cx="3100005" cy="1812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880" y="861553"/>
            <a:ext cx="3837373" cy="1812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3" descr="D:\Users\shepeleva_te\Desktop\i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061" y="3971420"/>
            <a:ext cx="2880320" cy="24370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696629" y="4521273"/>
            <a:ext cx="2599157" cy="2103190"/>
          </a:xfrm>
          <a:prstGeom prst="rect">
            <a:avLst/>
          </a:prstGeom>
          <a:noFill/>
        </p:spPr>
        <p:txBody>
          <a:bodyPr wrap="square" lIns="86411" tIns="43205" rIns="86411" bIns="43205" rtlCol="0">
            <a:spAutoFit/>
          </a:bodyPr>
          <a:lstStyle/>
          <a:p>
            <a:pPr algn="ctr" defTabSz="864099"/>
            <a:r>
              <a:rPr lang="ru-RU" sz="13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ООО «Птицефабрика Трудармейская»</a:t>
            </a:r>
          </a:p>
          <a:p>
            <a:pPr algn="ctr" defTabSz="864099"/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(Реконструкция транспортно-логистического узла экспорта и импорта сельскохозяйственной 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продукции)</a:t>
            </a:r>
            <a:endParaRPr lang="ru-RU" sz="13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1022479"/>
            <a:r>
              <a:rPr lang="ru-RU" sz="1300" b="1" spc="-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срок </a:t>
            </a: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реализации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300" b="1" spc="-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2027-2032 </a:t>
            </a:r>
            <a:endParaRPr lang="ru-RU" sz="1300" b="1" spc="-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defTabSz="1022479"/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инвестиции – </a:t>
            </a:r>
            <a:r>
              <a:rPr lang="ru-RU" sz="1300" b="1" spc="-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700 тыс.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руб.</a:t>
            </a:r>
          </a:p>
          <a:p>
            <a:pPr algn="ctr" defTabSz="1022479"/>
            <a:r>
              <a:rPr lang="ru-RU" sz="1300" b="1" spc="-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300" b="1" spc="-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новых рабочих места</a:t>
            </a:r>
          </a:p>
          <a:p>
            <a:pPr algn="ctr" defTabSz="864099"/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70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9"/>
            <a:ext cx="778356" cy="12644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2485" y="71735"/>
            <a:ext cx="8784976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2400" b="1" dirty="0">
                <a:solidFill>
                  <a:srgbClr val="8064A2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Инвестиционные проекты, реализуемые на территории </a:t>
            </a:r>
            <a:r>
              <a:rPr lang="ru-RU" sz="2400" b="1" dirty="0" err="1">
                <a:solidFill>
                  <a:srgbClr val="8064A2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Прокопьевского</a:t>
            </a:r>
            <a:r>
              <a:rPr lang="ru-RU" sz="2400" b="1" dirty="0">
                <a:solidFill>
                  <a:srgbClr val="8064A2">
                    <a:lumMod val="50000"/>
                  </a:srgbClr>
                </a:solidFill>
                <a:latin typeface="Arial" pitchFamily="34" charset="0"/>
                <a:cs typeface="Arial" pitchFamily="34" charset="0"/>
              </a:rPr>
              <a:t> муниципального округа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840215" y="902732"/>
            <a:ext cx="8521222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D:\Work\Bachti\!!!ВНУТРЕННИЕ\декабрь\презентация\фотозона разм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60" y="143748"/>
            <a:ext cx="1578205" cy="124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056472" y="1149005"/>
            <a:ext cx="7304965" cy="55399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8064A2">
                    <a:lumMod val="50000"/>
                  </a:srgbClr>
                </a:solidFill>
                <a:latin typeface="Arial"/>
              </a:rPr>
              <a:t>ИНВЕСТИЦИОННЫЕ ПРОЕКТЫ В СОЦИАЛЬНОЙ СФЕРЕ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00" b="5028"/>
          <a:stretch/>
        </p:blipFill>
        <p:spPr>
          <a:xfrm>
            <a:off x="5400997" y="1819621"/>
            <a:ext cx="2981240" cy="2634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5512584" y="4454601"/>
            <a:ext cx="3056765" cy="129522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Организация</a:t>
            </a: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зоны отдыха у воды</a:t>
            </a: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Краснобродский</a:t>
            </a:r>
            <a:r>
              <a:rPr lang="ru-RU" sz="14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lnSpc>
                <a:spcPts val="2000"/>
              </a:lnSpc>
            </a:pPr>
            <a:endParaRPr lang="ru-RU" sz="1400" b="1" spc="-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срок реализации: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2025-2026 </a:t>
            </a:r>
            <a:r>
              <a:rPr lang="ru-RU" sz="1300" b="1" spc="-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endParaRPr lang="ru-RU" sz="1300" b="1" spc="-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33069" y="4454601"/>
            <a:ext cx="2988608" cy="129522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sz="1400" b="1" spc="-1" dirty="0">
                <a:solidFill>
                  <a:prstClr val="black"/>
                </a:solidFill>
                <a:latin typeface="Times New Roman"/>
              </a:rPr>
              <a:t>Капитальный ремонт</a:t>
            </a:r>
          </a:p>
          <a:p>
            <a:pPr algn="ctr"/>
            <a:r>
              <a:rPr lang="ru-RU" sz="1400" b="1" spc="-1" dirty="0">
                <a:solidFill>
                  <a:prstClr val="black"/>
                </a:solidFill>
                <a:latin typeface="Times New Roman"/>
              </a:rPr>
              <a:t>школы №34</a:t>
            </a: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Краснобродский</a:t>
            </a:r>
            <a:r>
              <a:rPr lang="ru-RU" sz="14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lnSpc>
                <a:spcPts val="2000"/>
              </a:lnSpc>
            </a:pPr>
            <a:endParaRPr lang="ru-RU" sz="1400" b="1" spc="-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срок реализации: </a:t>
            </a:r>
            <a:r>
              <a:rPr lang="ru-RU" sz="1300" b="1" spc="-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2028 г</a:t>
            </a:r>
            <a:endParaRPr lang="ru-RU" sz="1300" b="1" spc="-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object 3"/>
          <p:cNvGrpSpPr/>
          <p:nvPr/>
        </p:nvGrpSpPr>
        <p:grpSpPr>
          <a:xfrm>
            <a:off x="8281317" y="1825091"/>
            <a:ext cx="3229156" cy="2563606"/>
            <a:chOff x="-4" y="0"/>
            <a:chExt cx="22980789" cy="11308715"/>
          </a:xfrm>
        </p:grpSpPr>
        <p:pic>
          <p:nvPicPr>
            <p:cNvPr id="20" name="object 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76688" y="0"/>
              <a:ext cx="20104097" cy="1130855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1" name="object 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4" y="0"/>
              <a:ext cx="12052516" cy="1130855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2" name="object 6"/>
            <p:cNvSpPr/>
            <p:nvPr/>
          </p:nvSpPr>
          <p:spPr>
            <a:xfrm>
              <a:off x="6729170" y="0"/>
              <a:ext cx="4512310" cy="11308715"/>
            </a:xfrm>
            <a:custGeom>
              <a:avLst/>
              <a:gdLst/>
              <a:ahLst/>
              <a:cxnLst/>
              <a:rect l="l" t="t" r="r" b="b"/>
              <a:pathLst>
                <a:path w="4512309" h="11308715">
                  <a:moveTo>
                    <a:pt x="0" y="11308556"/>
                  </a:moveTo>
                  <a:lnTo>
                    <a:pt x="4512275" y="0"/>
                  </a:lnTo>
                </a:path>
              </a:pathLst>
            </a:custGeom>
            <a:ln w="2094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719617" y="4472559"/>
            <a:ext cx="2897404" cy="125418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Строительство</a:t>
            </a: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лыжероллерной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трассы</a:t>
            </a:r>
          </a:p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(п. </a:t>
            </a:r>
            <a:r>
              <a:rPr lang="ru-RU" sz="1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Трудармейский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algn="ctr"/>
            <a:endParaRPr lang="ru-RU" sz="1400" b="1" spc="-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срок реализации: </a:t>
            </a:r>
            <a:r>
              <a:rPr lang="ru-RU" sz="1300" b="1" spc="-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2026 -2027 </a:t>
            </a:r>
            <a:r>
              <a:rPr lang="ru-RU" sz="1300" b="1" spc="-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8" b="4198"/>
          <a:stretch/>
        </p:blipFill>
        <p:spPr>
          <a:xfrm>
            <a:off x="2621597" y="1801870"/>
            <a:ext cx="2851408" cy="2652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object 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405" y="1852782"/>
            <a:ext cx="2664747" cy="2578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-10483" y="4464223"/>
            <a:ext cx="2819191" cy="125418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Благоустройство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общественной зоны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1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Краснобродский) </a:t>
            </a:r>
          </a:p>
          <a:p>
            <a:pPr algn="ctr"/>
            <a:endParaRPr lang="ru-RU" sz="1400" b="1" spc="-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ctr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300" b="1" spc="-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срок реализации: </a:t>
            </a:r>
            <a:r>
              <a:rPr lang="ru-RU" sz="1300" b="1" spc="-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2026 г</a:t>
            </a:r>
            <a:endParaRPr lang="ru-RU" sz="1300" b="1" spc="-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720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9"/>
            <a:ext cx="778356" cy="12644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2485" y="71735"/>
            <a:ext cx="8784976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Инвестиционные проекты, реализуемые на территории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Прокопьевского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муниципального округа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840215" y="935831"/>
            <a:ext cx="8521222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D:\Work\Bachti\!!!ВНУТРЕННИЕ\декабрь\презентация\фотозона разм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60" y="143748"/>
            <a:ext cx="1578205" cy="124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056472" y="1149006"/>
            <a:ext cx="7304965" cy="55036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"/>
              </a:rPr>
              <a:t>ИНВЕСТИЦИОННЫЕ ПРОЕКТЫ В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Arial"/>
              </a:rPr>
              <a:t>СОЦИАЛЬНОЙ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"/>
              </a:rPr>
              <a:t>СФЕРЕ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405" y="4248205"/>
            <a:ext cx="2880320" cy="179279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Строительство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ФОКов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(с.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Терентьевское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, п. Артышта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300" b="1" spc="-1" dirty="0">
                <a:latin typeface="Times New Roman" pitchFamily="18" charset="0"/>
                <a:cs typeface="Times New Roman" pitchFamily="18" charset="0"/>
              </a:rPr>
              <a:t>срок реализации: </a:t>
            </a:r>
            <a:r>
              <a:rPr lang="ru-RU" sz="1300" b="1" spc="-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2031-2032 </a:t>
            </a:r>
            <a:r>
              <a:rPr lang="ru-RU" sz="1300" b="1" spc="-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endParaRPr lang="ru-RU" sz="1300" b="1" spc="-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endParaRPr lang="ru-RU" sz="1400" b="1" spc="-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875900" y="4248206"/>
            <a:ext cx="2794441" cy="146963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Строительство туристического визит-центра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(п.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Тихоновка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300" b="1" spc="-1" dirty="0">
                <a:latin typeface="Times New Roman" pitchFamily="18" charset="0"/>
                <a:cs typeface="Times New Roman" pitchFamily="18" charset="0"/>
              </a:rPr>
              <a:t>срок реализации: </a:t>
            </a:r>
            <a:r>
              <a:rPr lang="ru-RU" sz="1300" b="1" spc="-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2032-2033 </a:t>
            </a:r>
            <a:r>
              <a:rPr lang="ru-RU" sz="1300" b="1" spc="-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endParaRPr lang="ru-RU" sz="1300" b="1" spc="-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74913" y="4267656"/>
            <a:ext cx="2794442" cy="146963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Строительство</a:t>
            </a:r>
          </a:p>
          <a:p>
            <a:pPr algn="ctr"/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киноберлоги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(п.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Трудармейский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300" b="1" spc="-1" dirty="0">
                <a:latin typeface="Times New Roman" pitchFamily="18" charset="0"/>
                <a:cs typeface="Times New Roman" pitchFamily="18" charset="0"/>
              </a:rPr>
              <a:t>срок реализации: </a:t>
            </a:r>
            <a:r>
              <a:rPr lang="ru-RU" sz="1300" b="1" spc="-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2030-2031 </a:t>
            </a:r>
            <a:r>
              <a:rPr lang="ru-RU" sz="1300" b="1" spc="-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endParaRPr lang="ru-RU" sz="1300" b="1" spc="-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569350" y="4268231"/>
            <a:ext cx="2880320" cy="149271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Строительство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гостевых домов на территории парка – отеля «Застава»  </a:t>
            </a:r>
          </a:p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(п.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Трудармейский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300" b="1" spc="-1" dirty="0">
                <a:latin typeface="Times New Roman" pitchFamily="18" charset="0"/>
                <a:cs typeface="Times New Roman" pitchFamily="18" charset="0"/>
              </a:rPr>
              <a:t>срок реализации: </a:t>
            </a:r>
            <a:r>
              <a:rPr lang="ru-RU" sz="1300" b="1" spc="-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2029-2030 </a:t>
            </a:r>
            <a:r>
              <a:rPr lang="ru-RU" sz="1300" b="1" spc="-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endParaRPr lang="ru-RU" sz="1300" b="1" spc="-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405" y="1799927"/>
            <a:ext cx="2803495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ECON\AppData\Local\Temp\{0507C99F-86E4-4E8D-8DDA-1E119672AA2E}.t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900" y="1829423"/>
            <a:ext cx="2899013" cy="2274769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2054" name="Picture 6" descr="C:\Users\ECON\AppData\Local\Temp\{36A967F0-8613-46DC-849A-31064F402239}.tm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917" y="1829423"/>
            <a:ext cx="2794441" cy="2274769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2056" name="Picture 8" descr="C:\Users\ECON\AppData\Local\Temp\{C6BD5979-D6A4-41D2-A90A-F54500238C20}.tm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50" y="1827453"/>
            <a:ext cx="2880319" cy="227673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153944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9"/>
            <a:ext cx="778356" cy="12644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2485" y="-266"/>
            <a:ext cx="8856984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Поддержка инвестиционной деятельности в Прокопьевском муниципальном округе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872989" y="830724"/>
            <a:ext cx="6832272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55276" y="1314365"/>
            <a:ext cx="10396762" cy="477053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342900" indent="-342900" algn="just" defTabSz="914391">
              <a:buFont typeface="Wingdings" pitchFamily="2" charset="2"/>
              <a:buChar char="Ø"/>
              <a:defRPr/>
            </a:pPr>
            <a:r>
              <a:rPr lang="ru-RU" sz="1600" b="1" kern="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ru-RU" sz="1600" b="1" kern="0" dirty="0" smtClean="0">
                <a:latin typeface="Arial" pitchFamily="34" charset="0"/>
                <a:cs typeface="Arial" pitchFamily="34" charset="0"/>
              </a:rPr>
              <a:t>остановление  от 04.10.2019 № 2363-п </a:t>
            </a:r>
            <a:r>
              <a:rPr lang="ru-RU" sz="1600" kern="0" dirty="0" smtClean="0">
                <a:latin typeface="Arial" pitchFamily="34" charset="0"/>
                <a:cs typeface="Arial" pitchFamily="34" charset="0"/>
              </a:rPr>
              <a:t>«Об утверждении порядка формирования реестра инвестиционных площадок для размещения производственных и иных объектов на территории Прокопьевского муниципального округа в целях реализации инвестиционных проектов»;</a:t>
            </a:r>
          </a:p>
          <a:p>
            <a:pPr marL="342900" indent="-342900" algn="just" defTabSz="914391">
              <a:buFont typeface="Wingdings" pitchFamily="2" charset="2"/>
              <a:buChar char="Ø"/>
              <a:defRPr/>
            </a:pPr>
            <a:r>
              <a:rPr lang="ru-RU" sz="1600" b="1" kern="0" dirty="0" smtClean="0">
                <a:latin typeface="Arial" pitchFamily="34" charset="0"/>
                <a:cs typeface="Arial" pitchFamily="34" charset="0"/>
              </a:rPr>
              <a:t>Постановление от 30.12.2020 № 3655-п </a:t>
            </a:r>
            <a:r>
              <a:rPr lang="ru-RU" sz="1600" kern="0" dirty="0" smtClean="0">
                <a:latin typeface="Arial" pitchFamily="34" charset="0"/>
                <a:cs typeface="Arial" pitchFamily="34" charset="0"/>
              </a:rPr>
              <a:t>«Об утверждении административного регламента предоставления муниципальной услуги «Сопровождение инвестиционных проектов по принципу «одного окна» на территории Прокопьевского муниципального округа;</a:t>
            </a:r>
          </a:p>
          <a:p>
            <a:pPr marL="342900" indent="-342900" algn="just" defTabSz="914391">
              <a:buFont typeface="Wingdings" pitchFamily="2" charset="2"/>
              <a:buChar char="Ø"/>
              <a:defRPr/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Постановление от 12.02.2021 № 1033-п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«Об утверждении порядка заключения специального инвестиционного контракта в Прокопьевском муниципальном округе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»</a:t>
            </a:r>
            <a:endParaRPr lang="ru-RU" sz="1600" kern="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 defTabSz="914391">
              <a:buFont typeface="Wingdings" pitchFamily="2" charset="2"/>
              <a:buChar char="Ø"/>
              <a:defRPr/>
            </a:pPr>
            <a:r>
              <a:rPr lang="ru-RU" sz="1600" b="1" kern="0" dirty="0" smtClean="0">
                <a:latin typeface="Arial" pitchFamily="34" charset="0"/>
                <a:cs typeface="Arial" pitchFamily="34" charset="0"/>
              </a:rPr>
              <a:t>Постановление от 07.10.2024 № 133-п </a:t>
            </a:r>
            <a:r>
              <a:rPr lang="ru-RU" sz="1600" kern="0" dirty="0" smtClean="0">
                <a:latin typeface="Arial" pitchFamily="34" charset="0"/>
                <a:cs typeface="Arial" pitchFamily="34" charset="0"/>
              </a:rPr>
              <a:t>«Об </a:t>
            </a:r>
            <a:r>
              <a:rPr lang="ru-RU" sz="1600" kern="0" dirty="0" smtClean="0">
                <a:latin typeface="Arial" pitchFamily="34" charset="0"/>
                <a:cs typeface="Arial" pitchFamily="34" charset="0"/>
              </a:rPr>
              <a:t>утверждении Порядка заключения соглашений о защите и поощрении капиталовложений муниципального образования Прокопьевский муниципальный округ Кемеровской области – </a:t>
            </a:r>
            <a:r>
              <a:rPr lang="ru-RU" sz="1600" kern="0" dirty="0" smtClean="0">
                <a:latin typeface="Arial" pitchFamily="34" charset="0"/>
                <a:cs typeface="Arial" pitchFamily="34" charset="0"/>
              </a:rPr>
              <a:t>Кузбасса»;</a:t>
            </a:r>
            <a:endParaRPr lang="ru-RU" sz="1600" kern="0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 defTabSz="914391">
              <a:buFont typeface="Wingdings" pitchFamily="2" charset="2"/>
              <a:buChar char="Ø"/>
              <a:defRPr/>
            </a:pPr>
            <a:r>
              <a:rPr lang="ru-RU" sz="1600" b="1" kern="0" dirty="0" smtClean="0">
                <a:latin typeface="Arial" pitchFamily="34" charset="0"/>
                <a:cs typeface="Arial" pitchFamily="34" charset="0"/>
              </a:rPr>
              <a:t>Решение Совета народных депутатов ПМО от 26.05.2022 № 513 </a:t>
            </a:r>
            <a:r>
              <a:rPr lang="ru-RU" sz="1600" kern="0" dirty="0" smtClean="0">
                <a:latin typeface="Arial" pitchFamily="34" charset="0"/>
                <a:cs typeface="Arial" pitchFamily="34" charset="0"/>
              </a:rPr>
              <a:t>«Об утверждении Положения о Порядке ведения реестра инвестиционных проектов, реализуемых (планируемых к реализации) на территории Прокопьевского муниципального округа Кемеровской области – Кузбасса»</a:t>
            </a:r>
          </a:p>
          <a:p>
            <a:pPr marL="342900" indent="-342900" algn="just" defTabSz="914391">
              <a:buFont typeface="Wingdings" pitchFamily="2" charset="2"/>
              <a:buChar char="Ø"/>
              <a:defRPr/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Постановление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от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12.11.2025 № 199-п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«О реализации муниципально-частного партнерства на территории Прокопьевского муниципального округа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pPr marL="342900" indent="-342900" algn="just" defTabSz="914391">
              <a:buFont typeface="Wingdings" pitchFamily="2" charset="2"/>
              <a:buChar char="Ø"/>
              <a:defRPr/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2 соглашения о сотрудничестве:</a:t>
            </a:r>
          </a:p>
          <a:p>
            <a:pPr algn="just" defTabSz="914391">
              <a:defRPr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с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ГКУ «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Агенство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по привлечению и защите инвестиций Кузбасса» от 15.01.2025;</a:t>
            </a:r>
          </a:p>
          <a:p>
            <a:pPr algn="just" defTabSz="914391">
              <a:defRPr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с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МКК Государственный фонд поддержки предпринимательства Кузбасса от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01.12.2024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D:\Work\Bachti\!!!ВНУТРЕННИЕ\декабрь\презентация\фотозона разм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501" y="143748"/>
            <a:ext cx="1440164" cy="1139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23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9"/>
            <a:ext cx="778356" cy="12644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2486" y="-266"/>
            <a:ext cx="8712273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Поддержка инвестиционной деятельности в Прокопьевском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ea typeface="Ebrima" pitchFamily="2" charset="0"/>
                <a:cs typeface="Arial" pitchFamily="34" charset="0"/>
              </a:rPr>
              <a:t>муниципальном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округе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872989" y="863823"/>
            <a:ext cx="6832272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4453" y="1511895"/>
            <a:ext cx="10566918" cy="378565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Предоставление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грантовой</a:t>
            </a:r>
            <a:r>
              <a:rPr lang="ru-RU" dirty="0">
                <a:latin typeface="Arial" pitchFamily="34" charset="0"/>
                <a:cs typeface="Arial" pitchFamily="34" charset="0"/>
              </a:rPr>
              <a:t> поддержки начинающим субъектам малого и среднего предпринимательства на создание собственного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бизнеса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Субсидирование </a:t>
            </a:r>
            <a:r>
              <a:rPr lang="ru-RU" dirty="0">
                <a:latin typeface="Arial" pitchFamily="34" charset="0"/>
                <a:cs typeface="Arial" pitchFamily="34" charset="0"/>
              </a:rPr>
              <a:t>части затрат произведённых субъектами малого и среднего предпринимательства по доставке социально-значимых товаров в отдаленные, малонаселённые пункты Прокопьевского муниципального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округа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Предоставление </a:t>
            </a:r>
            <a:r>
              <a:rPr lang="ru-RU" dirty="0">
                <a:latin typeface="Arial" pitchFamily="34" charset="0"/>
                <a:cs typeface="Arial" pitchFamily="34" charset="0"/>
              </a:rPr>
              <a:t>льготных займов субъектам малого и среднего предпринимательства за счет целевых средств муниципального фонда под 6%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годовых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marL="342900" indent="-342900" algn="just" defTabSz="914391">
              <a:buFont typeface="Wingdings" pitchFamily="2" charset="2"/>
              <a:buChar char="Ø"/>
              <a:defRPr/>
            </a:pPr>
            <a:r>
              <a:rPr lang="ru-RU" kern="0" dirty="0" smtClean="0">
                <a:latin typeface="Arial" pitchFamily="34" charset="0"/>
                <a:cs typeface="Arial" pitchFamily="34" charset="0"/>
              </a:rPr>
              <a:t>Предоставление информационно-консультационных услуг</a:t>
            </a:r>
            <a:endParaRPr lang="ru-RU" dirty="0">
              <a:solidFill>
                <a:srgbClr val="3B4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D:\Work\Bachti\!!!ВНУТРЕННИЕ\декабрь\презентация\фотозона разм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60" y="143748"/>
            <a:ext cx="1578205" cy="124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88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9"/>
            <a:ext cx="778356" cy="12644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5187" y="-266"/>
            <a:ext cx="8712273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Поддержка инвестиционной деятельности в Прокопьевском муниципальном округе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865187" y="863823"/>
            <a:ext cx="6912074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44413" y="1642258"/>
            <a:ext cx="11089232" cy="447814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sz="1900" dirty="0">
                <a:latin typeface="Arial" pitchFamily="34" charset="0"/>
                <a:cs typeface="Arial" pitchFamily="34" charset="0"/>
              </a:rPr>
              <a:t>«Об утверждении Порядка предоставления муниципальной поддержки </a:t>
            </a:r>
            <a:r>
              <a:rPr lang="ru-RU" sz="1900" b="1" dirty="0">
                <a:latin typeface="Arial" pitchFamily="34" charset="0"/>
                <a:cs typeface="Arial" pitchFamily="34" charset="0"/>
              </a:rPr>
              <a:t>в форме налоговых льгот по уплате земельного налога инвесторам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(организациям, индивидуальным предпринимателям), зарегистрированным на территории Прокопьевского муниципального округа, на период реализации инвестиционных проектов (но не более трех лет) в отношении земельных участков, используемых для реализации инвестиционных проектов на территории муниципального образования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Прокопьевский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муниципальный округ Кемеровской области – Кузбасса, если инвестиции осуществлены после 1 января 2022 года» (23.06.2022 № 525)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sz="19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900" dirty="0">
                <a:latin typeface="Arial" pitchFamily="34" charset="0"/>
                <a:cs typeface="Arial" pitchFamily="34" charset="0"/>
              </a:rPr>
              <a:t>«Об утверждении Порядка предоставления муниципальной поддержки </a:t>
            </a:r>
            <a:r>
              <a:rPr lang="ru-RU" sz="1900" b="1" dirty="0">
                <a:latin typeface="Arial" pitchFamily="34" charset="0"/>
                <a:cs typeface="Arial" pitchFamily="34" charset="0"/>
              </a:rPr>
              <a:t>в форме льгот по уплате арендной платы за землю инвесторам 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(организациям, индивидуальным предпринимателям), зарегистрированным на территории Прокопьевского муниципального округа, на период реализации инвестиционных проектов (но не более пяти лет) в отношении земельных участков, используемых для реализации инвестиционных проектов на территории муниципального образования </a:t>
            </a:r>
            <a:r>
              <a:rPr lang="ru-RU" sz="1900" dirty="0" err="1">
                <a:latin typeface="Arial" pitchFamily="34" charset="0"/>
                <a:cs typeface="Arial" pitchFamily="34" charset="0"/>
              </a:rPr>
              <a:t>Прокопьевский</a:t>
            </a:r>
            <a:r>
              <a:rPr lang="ru-RU" sz="1900" dirty="0">
                <a:latin typeface="Arial" pitchFamily="34" charset="0"/>
                <a:cs typeface="Arial" pitchFamily="34" charset="0"/>
              </a:rPr>
              <a:t> муниципальный округ Кемеровской области – Кузбасса, если инвестиции осуществлены после 1 января 2022 года» (23.06.2022 № 526)</a:t>
            </a:r>
            <a:endParaRPr lang="ru-RU" sz="1900" dirty="0">
              <a:solidFill>
                <a:srgbClr val="3B4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D:\Work\Bachti\!!!ВНУТРЕННИЕ\декабрь\презентация\фотозона разм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60" y="143748"/>
            <a:ext cx="1578205" cy="124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448669" y="1111785"/>
            <a:ext cx="5904656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НАЛОГОВЫЕ ЛЬГОТЫ ДЛЯ ИНВЕСТОРОВ: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1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9"/>
            <a:ext cx="778356" cy="12644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5187" y="-266"/>
            <a:ext cx="8712273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Организация инвестиционной деятельности в Прокопьевском муниципальном округе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936501" y="935831"/>
            <a:ext cx="7128792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68549" y="2015950"/>
            <a:ext cx="9001000" cy="32316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имеющиеся </a:t>
            </a:r>
            <a:r>
              <a:rPr lang="ru-RU" dirty="0">
                <a:latin typeface="Arial" pitchFamily="34" charset="0"/>
                <a:cs typeface="Arial" pitchFamily="34" charset="0"/>
              </a:rPr>
              <a:t>на территории  округа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инвестиционные площадки</a:t>
            </a:r>
          </a:p>
          <a:p>
            <a:pPr marL="342900" indent="-342900">
              <a:buFont typeface="Wingdings" pitchFamily="2" charset="2"/>
              <a:buChar char="Ø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имеющиеся </a:t>
            </a:r>
            <a:r>
              <a:rPr lang="ru-RU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территории округа инвестиционные проекты</a:t>
            </a:r>
          </a:p>
          <a:p>
            <a:pPr marL="342900" indent="-342900">
              <a:buFont typeface="Wingdings" pitchFamily="2" charset="2"/>
              <a:buChar char="Ø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имеющиеся </a:t>
            </a:r>
            <a:r>
              <a:rPr lang="ru-RU" dirty="0">
                <a:latin typeface="Arial" pitchFamily="34" charset="0"/>
                <a:cs typeface="Arial" pitchFamily="34" charset="0"/>
              </a:rPr>
              <a:t>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планирующие </a:t>
            </a:r>
            <a:r>
              <a:rPr lang="ru-RU" dirty="0">
                <a:latin typeface="Arial" pitchFamily="34" charset="0"/>
                <a:cs typeface="Arial" pitchFamily="34" charset="0"/>
              </a:rPr>
              <a:t>к строительству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инженерные сети</a:t>
            </a:r>
          </a:p>
          <a:p>
            <a:pPr marL="342900" indent="-342900">
              <a:buFont typeface="Wingdings" pitchFamily="2" charset="2"/>
              <a:buChar char="Ø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инвестиционный  </a:t>
            </a:r>
            <a:r>
              <a:rPr lang="ru-RU" dirty="0">
                <a:latin typeface="Arial" pitchFamily="34" charset="0"/>
                <a:cs typeface="Arial" pitchFamily="34" charset="0"/>
              </a:rPr>
              <a:t>паспорт Прокопьевского муниципального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округа</a:t>
            </a:r>
          </a:p>
          <a:p>
            <a:pPr marL="342900" indent="-342900">
              <a:buFont typeface="Wingdings" pitchFamily="2" charset="2"/>
              <a:buChar char="Ø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инвестиционный </a:t>
            </a:r>
            <a:r>
              <a:rPr lang="ru-RU" dirty="0">
                <a:latin typeface="Arial" pitchFamily="34" charset="0"/>
                <a:cs typeface="Arial" pitchFamily="34" charset="0"/>
              </a:rPr>
              <a:t>потенциал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округа</a:t>
            </a:r>
          </a:p>
          <a:p>
            <a:pPr marL="285750" indent="-285750">
              <a:buFontTx/>
              <a:buChar char="-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D:\Work\Bachti\!!!ВНУТРЕННИЕ\декабрь\презентация\фотозона разм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60" y="143748"/>
            <a:ext cx="1578205" cy="124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312765" y="1264491"/>
            <a:ext cx="4464496" cy="40011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«ИНВЕСТИЦИОННЫЙ ПОРТАЛ»: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7493" y="5124498"/>
            <a:ext cx="10084104" cy="101566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>
                <a:latin typeface="Arial" pitchFamily="34" charset="0"/>
                <a:cs typeface="Arial" pitchFamily="34" charset="0"/>
              </a:rPr>
              <a:t>Информация по имеющимся инвестиционным площадкам и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реализующимся инвестиционным проектах размещена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на инвестиционной карте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Кузбасса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88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82" y="9"/>
            <a:ext cx="778356" cy="12644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7883" y="-266"/>
            <a:ext cx="6361315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Инвестиционный уполномоченный </a:t>
            </a:r>
          </a:p>
          <a:p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Прокопьевского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муниципального округа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865194" y="935831"/>
            <a:ext cx="6191994" cy="0"/>
          </a:xfrm>
          <a:prstGeom prst="line">
            <a:avLst/>
          </a:prstGeom>
          <a:ln w="12700">
            <a:solidFill>
              <a:srgbClr val="3B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02758" y="1901260"/>
            <a:ext cx="9338799" cy="267765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lvl="1"/>
            <a:r>
              <a:rPr lang="ru-RU" sz="2400" b="1" dirty="0" err="1">
                <a:latin typeface="Arial" pitchFamily="34" charset="0"/>
                <a:cs typeface="Arial" pitchFamily="34" charset="0"/>
              </a:rPr>
              <a:t>Зимаева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Наталья Николаевна – заместитель главы округа </a:t>
            </a:r>
          </a:p>
          <a:p>
            <a:pPr marL="0" lvl="1"/>
            <a:r>
              <a:rPr lang="ru-RU" sz="2400" b="1" dirty="0">
                <a:latin typeface="Arial" pitchFamily="34" charset="0"/>
                <a:cs typeface="Arial" pitchFamily="34" charset="0"/>
              </a:rPr>
              <a:t>по экономике и инвестициям</a:t>
            </a:r>
          </a:p>
          <a:p>
            <a:pPr lvl="1"/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 marL="0" lvl="1"/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 marL="0" lvl="1"/>
            <a:r>
              <a:rPr lang="ru-RU" sz="2400" b="1" dirty="0">
                <a:latin typeface="Arial" pitchFamily="34" charset="0"/>
                <a:cs typeface="Arial" pitchFamily="34" charset="0"/>
              </a:rPr>
              <a:t>Адрес: г. Прокопьевск, пр. Гагарина, 1в,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каб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. 306</a:t>
            </a:r>
          </a:p>
          <a:p>
            <a:pPr marL="0" lvl="1"/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 marL="0" lvl="1"/>
            <a:r>
              <a:rPr lang="ru-RU" sz="2400" b="1" dirty="0">
                <a:latin typeface="Arial" pitchFamily="34" charset="0"/>
                <a:cs typeface="Arial" pitchFamily="34" charset="0"/>
              </a:rPr>
              <a:t>Тел. 8-3846-62-62-83</a:t>
            </a:r>
            <a:endParaRPr lang="ru-RU" sz="2400" dirty="0">
              <a:solidFill>
                <a:srgbClr val="3B4555"/>
              </a:solidFill>
              <a:latin typeface="Futura PT Book" pitchFamily="34" charset="-52"/>
            </a:endParaRPr>
          </a:p>
        </p:txBody>
      </p:sp>
      <p:pic>
        <p:nvPicPr>
          <p:cNvPr id="10" name="Picture 2" descr="D:\Work\Bachti\!!!ВНУТРЕННИЕ\декабрь\презентация\фотозона размер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460" y="143748"/>
            <a:ext cx="1578205" cy="124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23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653" y="2058"/>
            <a:ext cx="9512422" cy="64828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8167" y="3271209"/>
            <a:ext cx="4444847" cy="107721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3200" b="1" dirty="0">
                <a:latin typeface="Arial" pitchFamily="34" charset="0"/>
                <a:cs typeface="Arial" pitchFamily="34" charset="0"/>
              </a:rPr>
              <a:t>Спасибо </a:t>
            </a:r>
          </a:p>
          <a:p>
            <a:r>
              <a:rPr lang="ru-RU" sz="3200" b="1" dirty="0">
                <a:latin typeface="Arial" pitchFamily="34" charset="0"/>
                <a:cs typeface="Arial" pitchFamily="34" charset="0"/>
              </a:rPr>
              <a:t>за внимание!</a:t>
            </a:r>
          </a:p>
        </p:txBody>
      </p:sp>
      <p:pic>
        <p:nvPicPr>
          <p:cNvPr id="4098" name="Picture 2" descr="D:\Work\Bachti\!!!ВНУТРЕННИЕ\декабрь\презентация\gerb_ob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810" y="431775"/>
            <a:ext cx="1001649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29econ\Desktop\logo_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669" y="503783"/>
            <a:ext cx="864096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6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9409</TotalTime>
  <Words>2616</Words>
  <Application>Microsoft Office PowerPoint</Application>
  <PresentationFormat>Произвольный</PresentationFormat>
  <Paragraphs>307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Тема Office</vt:lpstr>
      <vt:lpstr>3_Тема Office</vt:lpstr>
      <vt:lpstr>1_Тема Office</vt:lpstr>
      <vt:lpstr>4_Тема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Бахтигиреев Роман Иванович</dc:creator>
  <cp:lastModifiedBy>ECON</cp:lastModifiedBy>
  <cp:revision>311</cp:revision>
  <cp:lastPrinted>2024-12-23T06:12:34Z</cp:lastPrinted>
  <dcterms:created xsi:type="dcterms:W3CDTF">2018-10-19T07:56:24Z</dcterms:created>
  <dcterms:modified xsi:type="dcterms:W3CDTF">2026-10-07T08:38:27Z</dcterms:modified>
</cp:coreProperties>
</file>